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m" ContentType="application/vnd.ms-excel.sheet.macroEnabled.12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8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9.xml" ContentType="application/vnd.openxmlformats-officedocument.presentationml.notesSlide+xml"/>
  <Override PartName="/ppt/embeddings/oleObject32.bin" ContentType="application/vnd.openxmlformats-officedocument.oleObject"/>
  <Override PartName="/ppt/notesSlides/notesSlide20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embeddings/oleObject48.bin" ContentType="application/vnd.openxmlformats-officedocument.oleObject"/>
  <Override PartName="/ppt/notesSlides/notesSlide25.xml" ContentType="application/vnd.openxmlformats-officedocument.presentationml.notesSlide+xml"/>
  <Override PartName="/ppt/embeddings/oleObject49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7"/>
  </p:notesMasterIdLst>
  <p:handoutMasterIdLst>
    <p:handoutMasterId r:id="rId38"/>
  </p:handoutMasterIdLst>
  <p:sldIdLst>
    <p:sldId id="256" r:id="rId5"/>
    <p:sldId id="455" r:id="rId6"/>
    <p:sldId id="398" r:id="rId7"/>
    <p:sldId id="279" r:id="rId8"/>
    <p:sldId id="485" r:id="rId9"/>
    <p:sldId id="265" r:id="rId10"/>
    <p:sldId id="396" r:id="rId11"/>
    <p:sldId id="461" r:id="rId12"/>
    <p:sldId id="402" r:id="rId13"/>
    <p:sldId id="372" r:id="rId14"/>
    <p:sldId id="412" r:id="rId15"/>
    <p:sldId id="459" r:id="rId16"/>
    <p:sldId id="449" r:id="rId17"/>
    <p:sldId id="467" r:id="rId18"/>
    <p:sldId id="431" r:id="rId19"/>
    <p:sldId id="454" r:id="rId20"/>
    <p:sldId id="448" r:id="rId21"/>
    <p:sldId id="469" r:id="rId22"/>
    <p:sldId id="450" r:id="rId23"/>
    <p:sldId id="306" r:id="rId24"/>
    <p:sldId id="470" r:id="rId25"/>
    <p:sldId id="474" r:id="rId26"/>
    <p:sldId id="475" r:id="rId27"/>
    <p:sldId id="472" r:id="rId28"/>
    <p:sldId id="478" r:id="rId29"/>
    <p:sldId id="488" r:id="rId30"/>
    <p:sldId id="479" r:id="rId31"/>
    <p:sldId id="480" r:id="rId32"/>
    <p:sldId id="326" r:id="rId33"/>
    <p:sldId id="487" r:id="rId34"/>
    <p:sldId id="489" r:id="rId35"/>
    <p:sldId id="490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7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Measured distance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Node 1</c:v>
                </c:pt>
                <c:pt idx="1">
                  <c:v>Node 2</c:v>
                </c:pt>
                <c:pt idx="2">
                  <c:v>Node 3</c:v>
                </c:pt>
                <c:pt idx="3">
                  <c:v>…</c:v>
                </c:pt>
                <c:pt idx="4">
                  <c:v>Node 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50.0</c:v>
                </c:pt>
                <c:pt idx="1">
                  <c:v>117.0</c:v>
                </c:pt>
                <c:pt idx="2">
                  <c:v>20.0</c:v>
                </c:pt>
                <c:pt idx="3">
                  <c:v>0.0</c:v>
                </c:pt>
                <c:pt idx="4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Predicted Distance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Node 1</c:v>
                </c:pt>
                <c:pt idx="1">
                  <c:v>Node 2</c:v>
                </c:pt>
                <c:pt idx="2">
                  <c:v>Node 3</c:v>
                </c:pt>
                <c:pt idx="3">
                  <c:v>…</c:v>
                </c:pt>
                <c:pt idx="4">
                  <c:v>Node 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51.0</c:v>
                </c:pt>
                <c:pt idx="1">
                  <c:v>120.0</c:v>
                </c:pt>
                <c:pt idx="2">
                  <c:v>21.0</c:v>
                </c:pt>
                <c:pt idx="3">
                  <c:v>0.0</c:v>
                </c:pt>
                <c:pt idx="4">
                  <c:v>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758936"/>
        <c:axId val="-2087755960"/>
      </c:barChart>
      <c:catAx>
        <c:axId val="-2087758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87755960"/>
        <c:crosses val="autoZero"/>
        <c:auto val="1"/>
        <c:lblAlgn val="ctr"/>
        <c:lblOffset val="100"/>
        <c:noMultiLvlLbl val="0"/>
      </c:catAx>
      <c:valAx>
        <c:axId val="-2087755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8775893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Measured Distance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Node 1</c:v>
                </c:pt>
                <c:pt idx="1">
                  <c:v>Node 2</c:v>
                </c:pt>
                <c:pt idx="2">
                  <c:v>Node 3</c:v>
                </c:pt>
                <c:pt idx="3">
                  <c:v>…</c:v>
                </c:pt>
                <c:pt idx="4">
                  <c:v>Node 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14.0</c:v>
                </c:pt>
                <c:pt idx="1">
                  <c:v>90.0</c:v>
                </c:pt>
                <c:pt idx="2">
                  <c:v>3.5</c:v>
                </c:pt>
                <c:pt idx="3">
                  <c:v>0.0</c:v>
                </c:pt>
                <c:pt idx="4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Predicted Distance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Node 1</c:v>
                </c:pt>
                <c:pt idx="1">
                  <c:v>Node 2</c:v>
                </c:pt>
                <c:pt idx="2">
                  <c:v>Node 3</c:v>
                </c:pt>
                <c:pt idx="3">
                  <c:v>…</c:v>
                </c:pt>
                <c:pt idx="4">
                  <c:v>Node 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70.0</c:v>
                </c:pt>
                <c:pt idx="1">
                  <c:v>44.0</c:v>
                </c:pt>
                <c:pt idx="2">
                  <c:v>20.0</c:v>
                </c:pt>
                <c:pt idx="3">
                  <c:v>0.0</c:v>
                </c:pt>
                <c:pt idx="4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401432"/>
        <c:axId val="-2140736744"/>
      </c:barChart>
      <c:catAx>
        <c:axId val="-2144401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0736744"/>
        <c:crosses val="autoZero"/>
        <c:auto val="1"/>
        <c:lblAlgn val="ctr"/>
        <c:lblOffset val="100"/>
        <c:noMultiLvlLbl val="0"/>
      </c:catAx>
      <c:valAx>
        <c:axId val="-2140736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44401432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Measured distance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…</c:v>
                </c:pt>
                <c:pt idx="4">
                  <c:v>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150.0</c:v>
                </c:pt>
                <c:pt idx="1">
                  <c:v>100.0</c:v>
                </c:pt>
                <c:pt idx="2">
                  <c:v>30.0</c:v>
                </c:pt>
                <c:pt idx="3">
                  <c:v>0.0</c:v>
                </c:pt>
                <c:pt idx="4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Predicted Distance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…</c:v>
                </c:pt>
                <c:pt idx="4">
                  <c:v>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152.0</c:v>
                </c:pt>
                <c:pt idx="1">
                  <c:v>75.0</c:v>
                </c:pt>
                <c:pt idx="2">
                  <c:v>110.0</c:v>
                </c:pt>
                <c:pt idx="3">
                  <c:v>0.0</c:v>
                </c:pt>
                <c:pt idx="4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522120"/>
        <c:axId val="-2145053832"/>
      </c:barChart>
      <c:catAx>
        <c:axId val="-2140522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5053832"/>
        <c:crosses val="autoZero"/>
        <c:auto val="1"/>
        <c:lblAlgn val="ctr"/>
        <c:lblOffset val="100"/>
        <c:noMultiLvlLbl val="0"/>
      </c:catAx>
      <c:valAx>
        <c:axId val="-2145053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40522120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0960509890532"/>
          <c:y val="0.0458479709267111"/>
          <c:w val="0.984567889379681"/>
          <c:h val="0.280704118715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875AD-AA7A-9044-BAC8-8397E4E285E6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A6A6B-8B1D-4148-B1A7-C7380D68EBA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D95BBFA8-352E-6C46-B77C-29BD2D0AB65D}" type="parTrans" cxnId="{E707E912-1D71-2C48-9377-5B6867418189}">
      <dgm:prSet/>
      <dgm:spPr/>
      <dgm:t>
        <a:bodyPr/>
        <a:lstStyle/>
        <a:p>
          <a:endParaRPr lang="en-US"/>
        </a:p>
      </dgm:t>
    </dgm:pt>
    <dgm:pt modelId="{5F09DCC6-C302-8B40-B4E9-159E4B3D9D5F}" type="sibTrans" cxnId="{E707E912-1D71-2C48-9377-5B6867418189}">
      <dgm:prSet/>
      <dgm:spPr/>
      <dgm:t>
        <a:bodyPr/>
        <a:lstStyle/>
        <a:p>
          <a:endParaRPr lang="en-US"/>
        </a:p>
      </dgm:t>
    </dgm:pt>
    <dgm:pt modelId="{FC7C2B4A-7437-2B46-B3B4-C8384E2F9E8B}">
      <dgm:prSet phldrT="[Text]"/>
      <dgm:spPr/>
      <dgm:t>
        <a:bodyPr/>
        <a:lstStyle/>
        <a:p>
          <a:r>
            <a:rPr lang="en-US" dirty="0" smtClean="0"/>
            <a:t>Round-trip propagation / transmission delay between two Internet nodes </a:t>
          </a:r>
          <a:endParaRPr lang="en-US" dirty="0"/>
        </a:p>
      </dgm:t>
    </dgm:pt>
    <dgm:pt modelId="{16A8FE04-7D7D-034A-B4E8-D2B3E3179E32}" type="parTrans" cxnId="{9F76DC44-D77E-2146-AD3F-812896C5C79C}">
      <dgm:prSet/>
      <dgm:spPr/>
      <dgm:t>
        <a:bodyPr/>
        <a:lstStyle/>
        <a:p>
          <a:endParaRPr lang="en-US"/>
        </a:p>
      </dgm:t>
    </dgm:pt>
    <dgm:pt modelId="{C16D3032-09AB-C245-9148-82DB8C53350B}" type="sibTrans" cxnId="{9F76DC44-D77E-2146-AD3F-812896C5C79C}">
      <dgm:prSet/>
      <dgm:spPr/>
      <dgm:t>
        <a:bodyPr/>
        <a:lstStyle/>
        <a:p>
          <a:endParaRPr lang="en-US"/>
        </a:p>
      </dgm:t>
    </dgm:pt>
    <dgm:pt modelId="{9F6EE876-9C52-3344-A1E9-271437BFD6B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640587C0-5C0D-2D49-84C4-0FA0E227D3AA}" type="parTrans" cxnId="{D94CEA4F-AF12-A244-906B-750B576AB34F}">
      <dgm:prSet/>
      <dgm:spPr/>
      <dgm:t>
        <a:bodyPr/>
        <a:lstStyle/>
        <a:p>
          <a:endParaRPr lang="en-US"/>
        </a:p>
      </dgm:t>
    </dgm:pt>
    <dgm:pt modelId="{0BBD5AEC-CFCE-9E44-9613-9A60D47C2235}" type="sibTrans" cxnId="{D94CEA4F-AF12-A244-906B-750B576AB34F}">
      <dgm:prSet/>
      <dgm:spPr/>
      <dgm:t>
        <a:bodyPr/>
        <a:lstStyle/>
        <a:p>
          <a:endParaRPr lang="en-US"/>
        </a:p>
      </dgm:t>
    </dgm:pt>
    <dgm:pt modelId="{C94064B1-0B8A-1045-B166-41CBC86321F5}">
      <dgm:prSet phldrT="[Text]"/>
      <dgm:spPr/>
      <dgm:t>
        <a:bodyPr/>
        <a:lstStyle/>
        <a:p>
          <a:r>
            <a:rPr lang="en-US" dirty="0" smtClean="0"/>
            <a:t>Strong indicator of network proximity</a:t>
          </a:r>
          <a:endParaRPr lang="en-US" dirty="0"/>
        </a:p>
      </dgm:t>
    </dgm:pt>
    <dgm:pt modelId="{9AD5341D-D718-D94A-9150-8CE839528CC4}" type="parTrans" cxnId="{4E4B85F9-9A37-B544-8D77-892A29C167B9}">
      <dgm:prSet/>
      <dgm:spPr/>
      <dgm:t>
        <a:bodyPr/>
        <a:lstStyle/>
        <a:p>
          <a:endParaRPr lang="en-US"/>
        </a:p>
      </dgm:t>
    </dgm:pt>
    <dgm:pt modelId="{ACBE2B31-3520-DB40-9FE2-F9358FC1DC1F}" type="sibTrans" cxnId="{4E4B85F9-9A37-B544-8D77-892A29C167B9}">
      <dgm:prSet/>
      <dgm:spPr/>
      <dgm:t>
        <a:bodyPr/>
        <a:lstStyle/>
        <a:p>
          <a:endParaRPr lang="en-US"/>
        </a:p>
      </dgm:t>
    </dgm:pt>
    <dgm:pt modelId="{6B4F2FE5-EB32-DA41-B854-35839578B30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2AD8F205-5FBB-9E47-A84F-EAA853DE605B}" type="parTrans" cxnId="{D8217954-E952-E04A-A83C-0720183CDB48}">
      <dgm:prSet/>
      <dgm:spPr/>
      <dgm:t>
        <a:bodyPr/>
        <a:lstStyle/>
        <a:p>
          <a:endParaRPr lang="en-US"/>
        </a:p>
      </dgm:t>
    </dgm:pt>
    <dgm:pt modelId="{87B87ECF-6963-2645-8A5D-FE2A1B963930}" type="sibTrans" cxnId="{D8217954-E952-E04A-A83C-0720183CDB48}">
      <dgm:prSet/>
      <dgm:spPr/>
      <dgm:t>
        <a:bodyPr/>
        <a:lstStyle/>
        <a:p>
          <a:endParaRPr lang="en-US"/>
        </a:p>
      </dgm:t>
    </dgm:pt>
    <dgm:pt modelId="{EE9DD255-5507-4D41-94F6-E17334514142}">
      <dgm:prSet phldrT="[Text]"/>
      <dgm:spPr/>
      <dgm:t>
        <a:bodyPr/>
        <a:lstStyle/>
        <a:p>
          <a:r>
            <a:rPr lang="en-US" dirty="0" smtClean="0"/>
            <a:t>Measurement tool “Ping” is with major operating systems</a:t>
          </a:r>
          <a:endParaRPr lang="en-US" dirty="0"/>
        </a:p>
      </dgm:t>
    </dgm:pt>
    <dgm:pt modelId="{026D1BF4-3895-0A49-95B6-0978C786EEFE}" type="parTrans" cxnId="{A3089682-0730-864B-AEB5-125999CDDF9A}">
      <dgm:prSet/>
      <dgm:spPr/>
      <dgm:t>
        <a:bodyPr/>
        <a:lstStyle/>
        <a:p>
          <a:endParaRPr lang="en-US"/>
        </a:p>
      </dgm:t>
    </dgm:pt>
    <dgm:pt modelId="{DB7781D3-9233-A641-8611-D8507BF9D13C}" type="sibTrans" cxnId="{A3089682-0730-864B-AEB5-125999CDDF9A}">
      <dgm:prSet/>
      <dgm:spPr/>
      <dgm:t>
        <a:bodyPr/>
        <a:lstStyle/>
        <a:p>
          <a:endParaRPr lang="en-US"/>
        </a:p>
      </dgm:t>
    </dgm:pt>
    <dgm:pt modelId="{A69864E1-7B85-E34C-8C53-7549FBB8C5F8}">
      <dgm:prSet phldrT="[Text]"/>
      <dgm:spPr/>
      <dgm:t>
        <a:bodyPr/>
        <a:lstStyle/>
        <a:p>
          <a:r>
            <a:rPr lang="en-US" dirty="0" smtClean="0"/>
            <a:t>Relatively stable</a:t>
          </a:r>
          <a:endParaRPr lang="en-US" dirty="0"/>
        </a:p>
      </dgm:t>
    </dgm:pt>
    <dgm:pt modelId="{47A1DC43-C7C7-5745-BFB0-835466AC239D}" type="parTrans" cxnId="{298C8A6A-8758-D640-B148-9E4AFE519E23}">
      <dgm:prSet/>
      <dgm:spPr/>
      <dgm:t>
        <a:bodyPr/>
        <a:lstStyle/>
        <a:p>
          <a:endParaRPr lang="en-US"/>
        </a:p>
      </dgm:t>
    </dgm:pt>
    <dgm:pt modelId="{A8D3B428-5044-414E-809C-433604ABB089}" type="sibTrans" cxnId="{298C8A6A-8758-D640-B148-9E4AFE519E23}">
      <dgm:prSet/>
      <dgm:spPr/>
      <dgm:t>
        <a:bodyPr/>
        <a:lstStyle/>
        <a:p>
          <a:endParaRPr lang="en-US"/>
        </a:p>
      </dgm:t>
    </dgm:pt>
    <dgm:pt modelId="{4597C6AB-40DB-F341-9C68-E62F3CDDF74A}" type="pres">
      <dgm:prSet presAssocID="{0DC875AD-AA7A-9044-BAC8-8397E4E28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B5651-0FBB-A64B-8296-79398988CBF2}" type="pres">
      <dgm:prSet presAssocID="{321A6A6B-8B1D-4148-B1A7-C7380D68EBAE}" presName="parentLin" presStyleCnt="0"/>
      <dgm:spPr/>
    </dgm:pt>
    <dgm:pt modelId="{E7DF6B50-6126-AE4D-9BA9-F928FFFF5307}" type="pres">
      <dgm:prSet presAssocID="{321A6A6B-8B1D-4148-B1A7-C7380D68EB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21128BF-83A8-7E47-BA0C-4F302FBF8A0B}" type="pres">
      <dgm:prSet presAssocID="{321A6A6B-8B1D-4148-B1A7-C7380D68EBAE}" presName="parentText" presStyleLbl="node1" presStyleIdx="0" presStyleCnt="3" custLinFactNeighborX="12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EAFB1-D42B-D44F-85D3-C96555F1E092}" type="pres">
      <dgm:prSet presAssocID="{321A6A6B-8B1D-4148-B1A7-C7380D68EBAE}" presName="negativeSpace" presStyleCnt="0"/>
      <dgm:spPr/>
    </dgm:pt>
    <dgm:pt modelId="{84317AD3-6108-444A-BECD-6026806EA981}" type="pres">
      <dgm:prSet presAssocID="{321A6A6B-8B1D-4148-B1A7-C7380D68EB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AD369-6A1C-464F-AD26-32A95179FC35}" type="pres">
      <dgm:prSet presAssocID="{5F09DCC6-C302-8B40-B4E9-159E4B3D9D5F}" presName="spaceBetweenRectangles" presStyleCnt="0"/>
      <dgm:spPr/>
    </dgm:pt>
    <dgm:pt modelId="{CFFC23C1-1043-0B42-99FB-23CA1AE69877}" type="pres">
      <dgm:prSet presAssocID="{9F6EE876-9C52-3344-A1E9-271437BFD6BF}" presName="parentLin" presStyleCnt="0"/>
      <dgm:spPr/>
    </dgm:pt>
    <dgm:pt modelId="{E712A614-DD27-A94B-A6B8-AB4A30FFBA84}" type="pres">
      <dgm:prSet presAssocID="{9F6EE876-9C52-3344-A1E9-271437BFD6B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3BEE43-DA15-324A-A653-AF461E36979B}" type="pres">
      <dgm:prSet presAssocID="{9F6EE876-9C52-3344-A1E9-271437BFD6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A6F21-1BF6-C34A-8D2E-94F41317FA65}" type="pres">
      <dgm:prSet presAssocID="{9F6EE876-9C52-3344-A1E9-271437BFD6BF}" presName="negativeSpace" presStyleCnt="0"/>
      <dgm:spPr/>
    </dgm:pt>
    <dgm:pt modelId="{05B14E79-D046-B74A-829D-D86DE6C6C3AB}" type="pres">
      <dgm:prSet presAssocID="{9F6EE876-9C52-3344-A1E9-271437BFD6B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04DC7-D8FF-1942-8A5A-22FE559A9D4D}" type="pres">
      <dgm:prSet presAssocID="{0BBD5AEC-CFCE-9E44-9613-9A60D47C2235}" presName="spaceBetweenRectangles" presStyleCnt="0"/>
      <dgm:spPr/>
    </dgm:pt>
    <dgm:pt modelId="{A25B0A4E-616A-1B4A-A3EF-BF47FABE4BC0}" type="pres">
      <dgm:prSet presAssocID="{6B4F2FE5-EB32-DA41-B854-35839578B30F}" presName="parentLin" presStyleCnt="0"/>
      <dgm:spPr/>
    </dgm:pt>
    <dgm:pt modelId="{C468A53F-0A77-E34D-A7AF-03E3AC8DE920}" type="pres">
      <dgm:prSet presAssocID="{6B4F2FE5-EB32-DA41-B854-35839578B30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86AD64A-5C5C-1E40-957A-D422CBBC9521}" type="pres">
      <dgm:prSet presAssocID="{6B4F2FE5-EB32-DA41-B854-35839578B3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FECAC-812D-C944-AFFD-28AC3405EDA0}" type="pres">
      <dgm:prSet presAssocID="{6B4F2FE5-EB32-DA41-B854-35839578B30F}" presName="negativeSpace" presStyleCnt="0"/>
      <dgm:spPr/>
    </dgm:pt>
    <dgm:pt modelId="{59AE6093-7F4E-D343-9FBE-40182DE1FB07}" type="pres">
      <dgm:prSet presAssocID="{6B4F2FE5-EB32-DA41-B854-35839578B30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81D7F-CC30-A34A-B8C4-643B405025CF}" type="presOf" srcId="{321A6A6B-8B1D-4148-B1A7-C7380D68EBAE}" destId="{E7DF6B50-6126-AE4D-9BA9-F928FFFF5307}" srcOrd="0" destOrd="0" presId="urn:microsoft.com/office/officeart/2005/8/layout/list1"/>
    <dgm:cxn modelId="{D94CEA4F-AF12-A244-906B-750B576AB34F}" srcId="{0DC875AD-AA7A-9044-BAC8-8397E4E285E6}" destId="{9F6EE876-9C52-3344-A1E9-271437BFD6BF}" srcOrd="1" destOrd="0" parTransId="{640587C0-5C0D-2D49-84C4-0FA0E227D3AA}" sibTransId="{0BBD5AEC-CFCE-9E44-9613-9A60D47C2235}"/>
    <dgm:cxn modelId="{E707E912-1D71-2C48-9377-5B6867418189}" srcId="{0DC875AD-AA7A-9044-BAC8-8397E4E285E6}" destId="{321A6A6B-8B1D-4148-B1A7-C7380D68EBAE}" srcOrd="0" destOrd="0" parTransId="{D95BBFA8-352E-6C46-B77C-29BD2D0AB65D}" sibTransId="{5F09DCC6-C302-8B40-B4E9-159E4B3D9D5F}"/>
    <dgm:cxn modelId="{9DE36CA2-09F1-A143-B2EC-E25EDF060492}" type="presOf" srcId="{9F6EE876-9C52-3344-A1E9-271437BFD6BF}" destId="{E53BEE43-DA15-324A-A653-AF461E36979B}" srcOrd="1" destOrd="0" presId="urn:microsoft.com/office/officeart/2005/8/layout/list1"/>
    <dgm:cxn modelId="{A3089682-0730-864B-AEB5-125999CDDF9A}" srcId="{6B4F2FE5-EB32-DA41-B854-35839578B30F}" destId="{EE9DD255-5507-4D41-94F6-E17334514142}" srcOrd="0" destOrd="0" parTransId="{026D1BF4-3895-0A49-95B6-0978C786EEFE}" sibTransId="{DB7781D3-9233-A641-8611-D8507BF9D13C}"/>
    <dgm:cxn modelId="{9F76DC44-D77E-2146-AD3F-812896C5C79C}" srcId="{321A6A6B-8B1D-4148-B1A7-C7380D68EBAE}" destId="{FC7C2B4A-7437-2B46-B3B4-C8384E2F9E8B}" srcOrd="0" destOrd="0" parTransId="{16A8FE04-7D7D-034A-B4E8-D2B3E3179E32}" sibTransId="{C16D3032-09AB-C245-9148-82DB8C53350B}"/>
    <dgm:cxn modelId="{B64BD32D-E901-204B-BCFD-E18545A010AE}" type="presOf" srcId="{9F6EE876-9C52-3344-A1E9-271437BFD6BF}" destId="{E712A614-DD27-A94B-A6B8-AB4A30FFBA84}" srcOrd="0" destOrd="0" presId="urn:microsoft.com/office/officeart/2005/8/layout/list1"/>
    <dgm:cxn modelId="{CE5548DA-9066-AA4A-9E19-B0DE73CDB992}" type="presOf" srcId="{0DC875AD-AA7A-9044-BAC8-8397E4E285E6}" destId="{4597C6AB-40DB-F341-9C68-E62F3CDDF74A}" srcOrd="0" destOrd="0" presId="urn:microsoft.com/office/officeart/2005/8/layout/list1"/>
    <dgm:cxn modelId="{D8217954-E952-E04A-A83C-0720183CDB48}" srcId="{0DC875AD-AA7A-9044-BAC8-8397E4E285E6}" destId="{6B4F2FE5-EB32-DA41-B854-35839578B30F}" srcOrd="2" destOrd="0" parTransId="{2AD8F205-5FBB-9E47-A84F-EAA853DE605B}" sibTransId="{87B87ECF-6963-2645-8A5D-FE2A1B963930}"/>
    <dgm:cxn modelId="{0D2BD453-26F3-CE4E-AF36-C56785D41C98}" type="presOf" srcId="{6B4F2FE5-EB32-DA41-B854-35839578B30F}" destId="{A86AD64A-5C5C-1E40-957A-D422CBBC9521}" srcOrd="1" destOrd="0" presId="urn:microsoft.com/office/officeart/2005/8/layout/list1"/>
    <dgm:cxn modelId="{A75326DC-0929-3E40-8207-B14C6831C1E4}" type="presOf" srcId="{EE9DD255-5507-4D41-94F6-E17334514142}" destId="{59AE6093-7F4E-D343-9FBE-40182DE1FB07}" srcOrd="0" destOrd="0" presId="urn:microsoft.com/office/officeart/2005/8/layout/list1"/>
    <dgm:cxn modelId="{298C8A6A-8758-D640-B148-9E4AFE519E23}" srcId="{9F6EE876-9C52-3344-A1E9-271437BFD6BF}" destId="{A69864E1-7B85-E34C-8C53-7549FBB8C5F8}" srcOrd="1" destOrd="0" parTransId="{47A1DC43-C7C7-5745-BFB0-835466AC239D}" sibTransId="{A8D3B428-5044-414E-809C-433604ABB089}"/>
    <dgm:cxn modelId="{93FF7F4A-FC56-C14C-A39F-ECE97783F68F}" type="presOf" srcId="{FC7C2B4A-7437-2B46-B3B4-C8384E2F9E8B}" destId="{84317AD3-6108-444A-BECD-6026806EA981}" srcOrd="0" destOrd="0" presId="urn:microsoft.com/office/officeart/2005/8/layout/list1"/>
    <dgm:cxn modelId="{684E5687-A487-894C-A697-4BA1ECD2873C}" type="presOf" srcId="{C94064B1-0B8A-1045-B166-41CBC86321F5}" destId="{05B14E79-D046-B74A-829D-D86DE6C6C3AB}" srcOrd="0" destOrd="0" presId="urn:microsoft.com/office/officeart/2005/8/layout/list1"/>
    <dgm:cxn modelId="{6992E9B9-098A-1E47-B855-487925C8D384}" type="presOf" srcId="{321A6A6B-8B1D-4148-B1A7-C7380D68EBAE}" destId="{521128BF-83A8-7E47-BA0C-4F302FBF8A0B}" srcOrd="1" destOrd="0" presId="urn:microsoft.com/office/officeart/2005/8/layout/list1"/>
    <dgm:cxn modelId="{4E4B85F9-9A37-B544-8D77-892A29C167B9}" srcId="{9F6EE876-9C52-3344-A1E9-271437BFD6BF}" destId="{C94064B1-0B8A-1045-B166-41CBC86321F5}" srcOrd="0" destOrd="0" parTransId="{9AD5341D-D718-D94A-9150-8CE839528CC4}" sibTransId="{ACBE2B31-3520-DB40-9FE2-F9358FC1DC1F}"/>
    <dgm:cxn modelId="{322B9CEA-E9BD-174A-A1BA-CDD83C87A1D8}" type="presOf" srcId="{6B4F2FE5-EB32-DA41-B854-35839578B30F}" destId="{C468A53F-0A77-E34D-A7AF-03E3AC8DE920}" srcOrd="0" destOrd="0" presId="urn:microsoft.com/office/officeart/2005/8/layout/list1"/>
    <dgm:cxn modelId="{FE557166-88EF-924D-99F4-9B21DCC340C4}" type="presOf" srcId="{A69864E1-7B85-E34C-8C53-7549FBB8C5F8}" destId="{05B14E79-D046-B74A-829D-D86DE6C6C3AB}" srcOrd="0" destOrd="1" presId="urn:microsoft.com/office/officeart/2005/8/layout/list1"/>
    <dgm:cxn modelId="{1536DFC2-AD85-DD41-A0D9-B2A5E2C261D6}" type="presParOf" srcId="{4597C6AB-40DB-F341-9C68-E62F3CDDF74A}" destId="{55AB5651-0FBB-A64B-8296-79398988CBF2}" srcOrd="0" destOrd="0" presId="urn:microsoft.com/office/officeart/2005/8/layout/list1"/>
    <dgm:cxn modelId="{A0851E90-9741-494B-B5DE-80E81D24076A}" type="presParOf" srcId="{55AB5651-0FBB-A64B-8296-79398988CBF2}" destId="{E7DF6B50-6126-AE4D-9BA9-F928FFFF5307}" srcOrd="0" destOrd="0" presId="urn:microsoft.com/office/officeart/2005/8/layout/list1"/>
    <dgm:cxn modelId="{51C9DB3A-06C0-C942-B559-94D8F5DF7BFB}" type="presParOf" srcId="{55AB5651-0FBB-A64B-8296-79398988CBF2}" destId="{521128BF-83A8-7E47-BA0C-4F302FBF8A0B}" srcOrd="1" destOrd="0" presId="urn:microsoft.com/office/officeart/2005/8/layout/list1"/>
    <dgm:cxn modelId="{DA57A1EE-297C-A745-995C-6CC5908D51CF}" type="presParOf" srcId="{4597C6AB-40DB-F341-9C68-E62F3CDDF74A}" destId="{CA9EAFB1-D42B-D44F-85D3-C96555F1E092}" srcOrd="1" destOrd="0" presId="urn:microsoft.com/office/officeart/2005/8/layout/list1"/>
    <dgm:cxn modelId="{0BFA444B-1CCA-D246-90C4-3C934DD1BC83}" type="presParOf" srcId="{4597C6AB-40DB-F341-9C68-E62F3CDDF74A}" destId="{84317AD3-6108-444A-BECD-6026806EA981}" srcOrd="2" destOrd="0" presId="urn:microsoft.com/office/officeart/2005/8/layout/list1"/>
    <dgm:cxn modelId="{F0AC7A09-EE7C-D34D-BDB3-40C8D58EDF6B}" type="presParOf" srcId="{4597C6AB-40DB-F341-9C68-E62F3CDDF74A}" destId="{3A8AD369-6A1C-464F-AD26-32A95179FC35}" srcOrd="3" destOrd="0" presId="urn:microsoft.com/office/officeart/2005/8/layout/list1"/>
    <dgm:cxn modelId="{91FD459E-575D-6940-9453-4882107C287B}" type="presParOf" srcId="{4597C6AB-40DB-F341-9C68-E62F3CDDF74A}" destId="{CFFC23C1-1043-0B42-99FB-23CA1AE69877}" srcOrd="4" destOrd="0" presId="urn:microsoft.com/office/officeart/2005/8/layout/list1"/>
    <dgm:cxn modelId="{2318D0EB-A540-444E-A073-E11EC5B1A80D}" type="presParOf" srcId="{CFFC23C1-1043-0B42-99FB-23CA1AE69877}" destId="{E712A614-DD27-A94B-A6B8-AB4A30FFBA84}" srcOrd="0" destOrd="0" presId="urn:microsoft.com/office/officeart/2005/8/layout/list1"/>
    <dgm:cxn modelId="{18D9128D-CBAD-9148-9201-53B9C36B9319}" type="presParOf" srcId="{CFFC23C1-1043-0B42-99FB-23CA1AE69877}" destId="{E53BEE43-DA15-324A-A653-AF461E36979B}" srcOrd="1" destOrd="0" presId="urn:microsoft.com/office/officeart/2005/8/layout/list1"/>
    <dgm:cxn modelId="{521772B3-4B55-A948-BE36-F1BC33485A00}" type="presParOf" srcId="{4597C6AB-40DB-F341-9C68-E62F3CDDF74A}" destId="{2ADA6F21-1BF6-C34A-8D2E-94F41317FA65}" srcOrd="5" destOrd="0" presId="urn:microsoft.com/office/officeart/2005/8/layout/list1"/>
    <dgm:cxn modelId="{1BB34026-4F0E-834E-9140-1B42BAE81067}" type="presParOf" srcId="{4597C6AB-40DB-F341-9C68-E62F3CDDF74A}" destId="{05B14E79-D046-B74A-829D-D86DE6C6C3AB}" srcOrd="6" destOrd="0" presId="urn:microsoft.com/office/officeart/2005/8/layout/list1"/>
    <dgm:cxn modelId="{CA01FF06-CAE7-F044-9131-6C3C053DA691}" type="presParOf" srcId="{4597C6AB-40DB-F341-9C68-E62F3CDDF74A}" destId="{D6504DC7-D8FF-1942-8A5A-22FE559A9D4D}" srcOrd="7" destOrd="0" presId="urn:microsoft.com/office/officeart/2005/8/layout/list1"/>
    <dgm:cxn modelId="{87114543-63DD-3D46-9B29-0C76050E0524}" type="presParOf" srcId="{4597C6AB-40DB-F341-9C68-E62F3CDDF74A}" destId="{A25B0A4E-616A-1B4A-A3EF-BF47FABE4BC0}" srcOrd="8" destOrd="0" presId="urn:microsoft.com/office/officeart/2005/8/layout/list1"/>
    <dgm:cxn modelId="{01A19604-C71B-6846-9209-6191EF9C662B}" type="presParOf" srcId="{A25B0A4E-616A-1B4A-A3EF-BF47FABE4BC0}" destId="{C468A53F-0A77-E34D-A7AF-03E3AC8DE920}" srcOrd="0" destOrd="0" presId="urn:microsoft.com/office/officeart/2005/8/layout/list1"/>
    <dgm:cxn modelId="{6627B6C5-F3DA-2348-B822-8EC39F28DE88}" type="presParOf" srcId="{A25B0A4E-616A-1B4A-A3EF-BF47FABE4BC0}" destId="{A86AD64A-5C5C-1E40-957A-D422CBBC9521}" srcOrd="1" destOrd="0" presId="urn:microsoft.com/office/officeart/2005/8/layout/list1"/>
    <dgm:cxn modelId="{B22F5557-6E14-ED49-98BE-EBC182C016F2}" type="presParOf" srcId="{4597C6AB-40DB-F341-9C68-E62F3CDDF74A}" destId="{7E7FECAC-812D-C944-AFFD-28AC3405EDA0}" srcOrd="9" destOrd="0" presId="urn:microsoft.com/office/officeart/2005/8/layout/list1"/>
    <dgm:cxn modelId="{C2AAE656-3DD3-D74F-ACA2-F0C1691B540D}" type="presParOf" srcId="{4597C6AB-40DB-F341-9C68-E62F3CDDF74A}" destId="{59AE6093-7F4E-D343-9FBE-40182DE1FB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39477-7E48-3741-9618-806A79CACD5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50DF1-9D26-CA42-AB89-B9D97632012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System Initialization</a:t>
          </a:r>
          <a:endParaRPr lang="en-US" dirty="0"/>
        </a:p>
      </dgm:t>
    </dgm:pt>
    <dgm:pt modelId="{949157B3-E14B-444B-AA67-6152212BA435}" type="parTrans" cxnId="{FC52C5A9-BCE2-0841-9641-A4A5DBD589A3}">
      <dgm:prSet/>
      <dgm:spPr/>
      <dgm:t>
        <a:bodyPr/>
        <a:lstStyle/>
        <a:p>
          <a:endParaRPr lang="en-US"/>
        </a:p>
      </dgm:t>
    </dgm:pt>
    <dgm:pt modelId="{1366BBA0-D181-1841-94B2-268294F85732}" type="sibTrans" cxnId="{FC52C5A9-BCE2-0841-9641-A4A5DBD589A3}">
      <dgm:prSet/>
      <dgm:spPr/>
      <dgm:t>
        <a:bodyPr/>
        <a:lstStyle/>
        <a:p>
          <a:endParaRPr lang="en-US"/>
        </a:p>
      </dgm:t>
    </dgm:pt>
    <dgm:pt modelId="{B21601D8-CF6F-D745-95D5-CD377571152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Peer Discovery</a:t>
          </a:r>
          <a:endParaRPr lang="en-US" dirty="0"/>
        </a:p>
      </dgm:t>
    </dgm:pt>
    <dgm:pt modelId="{B17E2686-7AB2-F84B-B748-4234FA6EB10F}" type="parTrans" cxnId="{DCA23DCD-2635-D448-AA02-4C6EF31D98C7}">
      <dgm:prSet/>
      <dgm:spPr/>
      <dgm:t>
        <a:bodyPr/>
        <a:lstStyle/>
        <a:p>
          <a:endParaRPr lang="en-US"/>
        </a:p>
      </dgm:t>
    </dgm:pt>
    <dgm:pt modelId="{A7AE6A16-84AE-7546-B94D-F27C2F5A24D9}" type="sibTrans" cxnId="{DCA23DCD-2635-D448-AA02-4C6EF31D98C7}">
      <dgm:prSet/>
      <dgm:spPr/>
      <dgm:t>
        <a:bodyPr/>
        <a:lstStyle/>
        <a:p>
          <a:endParaRPr lang="en-US"/>
        </a:p>
      </dgm:t>
    </dgm:pt>
    <dgm:pt modelId="{9D36E258-5D4D-A945-8C1B-BE831E0CACA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Scalable Measurement</a:t>
          </a:r>
          <a:endParaRPr lang="en-US" dirty="0"/>
        </a:p>
      </dgm:t>
    </dgm:pt>
    <dgm:pt modelId="{9A583512-7C9B-AC41-98B8-DBF1D019E06F}" type="parTrans" cxnId="{3828B648-0EF7-F045-A605-57C098C1A0F6}">
      <dgm:prSet/>
      <dgm:spPr/>
      <dgm:t>
        <a:bodyPr/>
        <a:lstStyle/>
        <a:p>
          <a:endParaRPr lang="en-US"/>
        </a:p>
      </dgm:t>
    </dgm:pt>
    <dgm:pt modelId="{CE454263-3D81-5341-B9A8-877D8DAEB432}" type="sibTrans" cxnId="{3828B648-0EF7-F045-A605-57C098C1A0F6}">
      <dgm:prSet/>
      <dgm:spPr/>
      <dgm:t>
        <a:bodyPr/>
        <a:lstStyle/>
        <a:p>
          <a:endParaRPr lang="en-US"/>
        </a:p>
      </dgm:t>
    </dgm:pt>
    <dgm:pt modelId="{9F11B757-8760-E541-A0BC-7CB3521AC75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Coordinates Calculation</a:t>
          </a:r>
          <a:endParaRPr lang="en-US" dirty="0"/>
        </a:p>
      </dgm:t>
    </dgm:pt>
    <dgm:pt modelId="{F4540221-D475-1949-B540-3278F12030F3}" type="parTrans" cxnId="{383AB05B-0B86-1047-B35D-BD17A6A51BC0}">
      <dgm:prSet/>
      <dgm:spPr/>
      <dgm:t>
        <a:bodyPr/>
        <a:lstStyle/>
        <a:p>
          <a:endParaRPr lang="en-US"/>
        </a:p>
      </dgm:t>
    </dgm:pt>
    <dgm:pt modelId="{C2D98A3D-6A74-DD4C-9A62-95BFE8C4A2E6}" type="sibTrans" cxnId="{383AB05B-0B86-1047-B35D-BD17A6A51BC0}">
      <dgm:prSet/>
      <dgm:spPr/>
      <dgm:t>
        <a:bodyPr/>
        <a:lstStyle/>
        <a:p>
          <a:endParaRPr lang="en-US"/>
        </a:p>
      </dgm:t>
    </dgm:pt>
    <dgm:pt modelId="{33EA956D-7113-3844-AC52-1BB493F0E869}" type="pres">
      <dgm:prSet presAssocID="{9E739477-7E48-3741-9618-806A79CACD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51424-7BD6-614A-AAC9-8BDB6D756306}" type="pres">
      <dgm:prSet presAssocID="{9E739477-7E48-3741-9618-806A79CACD57}" presName="arrow" presStyleLbl="bgShp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BFBAF00-783A-D94E-850C-6E5181986EB3}" type="pres">
      <dgm:prSet presAssocID="{9E739477-7E48-3741-9618-806A79CACD57}" presName="linearProcess" presStyleCnt="0"/>
      <dgm:spPr/>
      <dgm:t>
        <a:bodyPr/>
        <a:lstStyle/>
        <a:p>
          <a:endParaRPr lang="en-US"/>
        </a:p>
      </dgm:t>
    </dgm:pt>
    <dgm:pt modelId="{731A4E12-E161-184F-9C13-B285B8B0DA81}" type="pres">
      <dgm:prSet presAssocID="{9B750DF1-9D26-CA42-AB89-B9D97632012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F5DCC-380B-9B46-866B-209B9E10958F}" type="pres">
      <dgm:prSet presAssocID="{1366BBA0-D181-1841-94B2-268294F85732}" presName="sibTrans" presStyleCnt="0"/>
      <dgm:spPr/>
      <dgm:t>
        <a:bodyPr/>
        <a:lstStyle/>
        <a:p>
          <a:endParaRPr lang="en-US"/>
        </a:p>
      </dgm:t>
    </dgm:pt>
    <dgm:pt modelId="{CF27AC2F-7D33-F14B-9352-9FFAF85E97C6}" type="pres">
      <dgm:prSet presAssocID="{B21601D8-CF6F-D745-95D5-CD377571152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F7A8B-E852-E74A-B7D0-FC6E7E7BFED9}" type="pres">
      <dgm:prSet presAssocID="{A7AE6A16-84AE-7546-B94D-F27C2F5A24D9}" presName="sibTrans" presStyleCnt="0"/>
      <dgm:spPr/>
      <dgm:t>
        <a:bodyPr/>
        <a:lstStyle/>
        <a:p>
          <a:endParaRPr lang="en-US"/>
        </a:p>
      </dgm:t>
    </dgm:pt>
    <dgm:pt modelId="{8CEF7122-7684-924A-8D0F-A3C931EC1827}" type="pres">
      <dgm:prSet presAssocID="{9D36E258-5D4D-A945-8C1B-BE831E0CACA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8DEC5-08E4-C040-A708-EC904A5C2622}" type="pres">
      <dgm:prSet presAssocID="{CE454263-3D81-5341-B9A8-877D8DAEB432}" presName="sibTrans" presStyleCnt="0"/>
      <dgm:spPr/>
      <dgm:t>
        <a:bodyPr/>
        <a:lstStyle/>
        <a:p>
          <a:endParaRPr lang="en-US"/>
        </a:p>
      </dgm:t>
    </dgm:pt>
    <dgm:pt modelId="{1653A7E5-8C0F-0243-96E8-72B777779998}" type="pres">
      <dgm:prSet presAssocID="{9F11B757-8760-E541-A0BC-7CB3521AC75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23DCD-2635-D448-AA02-4C6EF31D98C7}" srcId="{9E739477-7E48-3741-9618-806A79CACD57}" destId="{B21601D8-CF6F-D745-95D5-CD377571152F}" srcOrd="1" destOrd="0" parTransId="{B17E2686-7AB2-F84B-B748-4234FA6EB10F}" sibTransId="{A7AE6A16-84AE-7546-B94D-F27C2F5A24D9}"/>
    <dgm:cxn modelId="{667B5F64-6DA1-824F-936B-C2206E4EF1EF}" type="presOf" srcId="{B21601D8-CF6F-D745-95D5-CD377571152F}" destId="{CF27AC2F-7D33-F14B-9352-9FFAF85E97C6}" srcOrd="0" destOrd="0" presId="urn:microsoft.com/office/officeart/2005/8/layout/hProcess9"/>
    <dgm:cxn modelId="{381A836E-6725-3543-A6F5-9632B9B24155}" type="presOf" srcId="{9E739477-7E48-3741-9618-806A79CACD57}" destId="{33EA956D-7113-3844-AC52-1BB493F0E869}" srcOrd="0" destOrd="0" presId="urn:microsoft.com/office/officeart/2005/8/layout/hProcess9"/>
    <dgm:cxn modelId="{3828B648-0EF7-F045-A605-57C098C1A0F6}" srcId="{9E739477-7E48-3741-9618-806A79CACD57}" destId="{9D36E258-5D4D-A945-8C1B-BE831E0CACA1}" srcOrd="2" destOrd="0" parTransId="{9A583512-7C9B-AC41-98B8-DBF1D019E06F}" sibTransId="{CE454263-3D81-5341-B9A8-877D8DAEB432}"/>
    <dgm:cxn modelId="{FC52C5A9-BCE2-0841-9641-A4A5DBD589A3}" srcId="{9E739477-7E48-3741-9618-806A79CACD57}" destId="{9B750DF1-9D26-CA42-AB89-B9D976320129}" srcOrd="0" destOrd="0" parTransId="{949157B3-E14B-444B-AA67-6152212BA435}" sibTransId="{1366BBA0-D181-1841-94B2-268294F85732}"/>
    <dgm:cxn modelId="{36EE30CD-72FF-8C4D-B549-D71F005FEA42}" type="presOf" srcId="{9B750DF1-9D26-CA42-AB89-B9D976320129}" destId="{731A4E12-E161-184F-9C13-B285B8B0DA81}" srcOrd="0" destOrd="0" presId="urn:microsoft.com/office/officeart/2005/8/layout/hProcess9"/>
    <dgm:cxn modelId="{3A3A779A-F1E5-7B4C-8FC2-37FA475B3E5C}" type="presOf" srcId="{9D36E258-5D4D-A945-8C1B-BE831E0CACA1}" destId="{8CEF7122-7684-924A-8D0F-A3C931EC1827}" srcOrd="0" destOrd="0" presId="urn:microsoft.com/office/officeart/2005/8/layout/hProcess9"/>
    <dgm:cxn modelId="{9C3EBEA6-0ECA-2443-ABE7-57294B2617DE}" type="presOf" srcId="{9F11B757-8760-E541-A0BC-7CB3521AC756}" destId="{1653A7E5-8C0F-0243-96E8-72B777779998}" srcOrd="0" destOrd="0" presId="urn:microsoft.com/office/officeart/2005/8/layout/hProcess9"/>
    <dgm:cxn modelId="{383AB05B-0B86-1047-B35D-BD17A6A51BC0}" srcId="{9E739477-7E48-3741-9618-806A79CACD57}" destId="{9F11B757-8760-E541-A0BC-7CB3521AC756}" srcOrd="3" destOrd="0" parTransId="{F4540221-D475-1949-B540-3278F12030F3}" sibTransId="{C2D98A3D-6A74-DD4C-9A62-95BFE8C4A2E6}"/>
    <dgm:cxn modelId="{AFDDA9A9-53CC-C64E-B611-0B2B82B2AE86}" type="presParOf" srcId="{33EA956D-7113-3844-AC52-1BB493F0E869}" destId="{35151424-7BD6-614A-AAC9-8BDB6D756306}" srcOrd="0" destOrd="0" presId="urn:microsoft.com/office/officeart/2005/8/layout/hProcess9"/>
    <dgm:cxn modelId="{051F8F98-39B9-8D42-9470-77F4B98BDDB6}" type="presParOf" srcId="{33EA956D-7113-3844-AC52-1BB493F0E869}" destId="{2BFBAF00-783A-D94E-850C-6E5181986EB3}" srcOrd="1" destOrd="0" presId="urn:microsoft.com/office/officeart/2005/8/layout/hProcess9"/>
    <dgm:cxn modelId="{9C6C5BC0-AB91-1040-B39F-6DE026324FC6}" type="presParOf" srcId="{2BFBAF00-783A-D94E-850C-6E5181986EB3}" destId="{731A4E12-E161-184F-9C13-B285B8B0DA81}" srcOrd="0" destOrd="0" presId="urn:microsoft.com/office/officeart/2005/8/layout/hProcess9"/>
    <dgm:cxn modelId="{5F29D437-806C-974C-8672-143F13FBBA3D}" type="presParOf" srcId="{2BFBAF00-783A-D94E-850C-6E5181986EB3}" destId="{8F7F5DCC-380B-9B46-866B-209B9E10958F}" srcOrd="1" destOrd="0" presId="urn:microsoft.com/office/officeart/2005/8/layout/hProcess9"/>
    <dgm:cxn modelId="{D07E0AE2-0CEA-C54E-B3BB-82B829CD97C1}" type="presParOf" srcId="{2BFBAF00-783A-D94E-850C-6E5181986EB3}" destId="{CF27AC2F-7D33-F14B-9352-9FFAF85E97C6}" srcOrd="2" destOrd="0" presId="urn:microsoft.com/office/officeart/2005/8/layout/hProcess9"/>
    <dgm:cxn modelId="{00198573-2C07-6B48-9B56-B14438A73586}" type="presParOf" srcId="{2BFBAF00-783A-D94E-850C-6E5181986EB3}" destId="{7A8F7A8B-E852-E74A-B7D0-FC6E7E7BFED9}" srcOrd="3" destOrd="0" presId="urn:microsoft.com/office/officeart/2005/8/layout/hProcess9"/>
    <dgm:cxn modelId="{258C54EA-02E9-2B41-A1D0-286D0BA60F8B}" type="presParOf" srcId="{2BFBAF00-783A-D94E-850C-6E5181986EB3}" destId="{8CEF7122-7684-924A-8D0F-A3C931EC1827}" srcOrd="4" destOrd="0" presId="urn:microsoft.com/office/officeart/2005/8/layout/hProcess9"/>
    <dgm:cxn modelId="{F7B757B9-9E08-9A4E-A58A-7AEE60E8FE0A}" type="presParOf" srcId="{2BFBAF00-783A-D94E-850C-6E5181986EB3}" destId="{59A8DEC5-08E4-C040-A708-EC904A5C2622}" srcOrd="5" destOrd="0" presId="urn:microsoft.com/office/officeart/2005/8/layout/hProcess9"/>
    <dgm:cxn modelId="{CD89CFBA-9215-674E-A86B-230390926E42}" type="presParOf" srcId="{2BFBAF00-783A-D94E-850C-6E5181986EB3}" destId="{1653A7E5-8C0F-0243-96E8-72B77777999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17AD3-6108-444A-BECD-6026806EA981}">
      <dsp:nvSpPr>
        <dsp:cNvPr id="0" name=""/>
        <dsp:cNvSpPr/>
      </dsp:nvSpPr>
      <dsp:spPr>
        <a:xfrm>
          <a:off x="0" y="352539"/>
          <a:ext cx="729271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95" tIns="374904" rIns="56599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Round-trip propagation / transmission delay between two Internet nodes </a:t>
          </a:r>
          <a:endParaRPr lang="en-US" sz="1800" kern="1200" dirty="0"/>
        </a:p>
      </dsp:txBody>
      <dsp:txXfrm>
        <a:off x="0" y="352539"/>
        <a:ext cx="7292712" cy="1020600"/>
      </dsp:txXfrm>
    </dsp:sp>
    <dsp:sp modelId="{521128BF-83A8-7E47-BA0C-4F302FBF8A0B}">
      <dsp:nvSpPr>
        <dsp:cNvPr id="0" name=""/>
        <dsp:cNvSpPr/>
      </dsp:nvSpPr>
      <dsp:spPr>
        <a:xfrm>
          <a:off x="411268" y="86859"/>
          <a:ext cx="5104898" cy="5313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953" tIns="0" rIns="1929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What?</a:t>
          </a:r>
          <a:endParaRPr lang="en-US" sz="1800" kern="1200" dirty="0"/>
        </a:p>
      </dsp:txBody>
      <dsp:txXfrm>
        <a:off x="437207" y="112798"/>
        <a:ext cx="5053020" cy="479482"/>
      </dsp:txXfrm>
    </dsp:sp>
    <dsp:sp modelId="{05B14E79-D046-B74A-829D-D86DE6C6C3AB}">
      <dsp:nvSpPr>
        <dsp:cNvPr id="0" name=""/>
        <dsp:cNvSpPr/>
      </dsp:nvSpPr>
      <dsp:spPr>
        <a:xfrm>
          <a:off x="0" y="1736020"/>
          <a:ext cx="7292712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95" tIns="374904" rIns="56599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Strong indicator of network proximity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Relatively stable</a:t>
          </a:r>
          <a:endParaRPr lang="en-US" sz="1800" kern="1200" dirty="0"/>
        </a:p>
      </dsp:txBody>
      <dsp:txXfrm>
        <a:off x="0" y="1736020"/>
        <a:ext cx="7292712" cy="1048950"/>
      </dsp:txXfrm>
    </dsp:sp>
    <dsp:sp modelId="{E53BEE43-DA15-324A-A653-AF461E36979B}">
      <dsp:nvSpPr>
        <dsp:cNvPr id="0" name=""/>
        <dsp:cNvSpPr/>
      </dsp:nvSpPr>
      <dsp:spPr>
        <a:xfrm>
          <a:off x="364635" y="1470340"/>
          <a:ext cx="5104898" cy="5313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953" tIns="0" rIns="1929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Why?</a:t>
          </a:r>
          <a:endParaRPr lang="en-US" sz="1800" kern="1200" dirty="0"/>
        </a:p>
      </dsp:txBody>
      <dsp:txXfrm>
        <a:off x="390574" y="1496279"/>
        <a:ext cx="5053020" cy="479482"/>
      </dsp:txXfrm>
    </dsp:sp>
    <dsp:sp modelId="{59AE6093-7F4E-D343-9FBE-40182DE1FB07}">
      <dsp:nvSpPr>
        <dsp:cNvPr id="0" name=""/>
        <dsp:cNvSpPr/>
      </dsp:nvSpPr>
      <dsp:spPr>
        <a:xfrm>
          <a:off x="0" y="3147850"/>
          <a:ext cx="72927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95" tIns="374904" rIns="56599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Measurement tool “Ping” is with major operating systems</a:t>
          </a:r>
          <a:endParaRPr lang="en-US" sz="1800" kern="1200" dirty="0"/>
        </a:p>
      </dsp:txBody>
      <dsp:txXfrm>
        <a:off x="0" y="3147850"/>
        <a:ext cx="7292712" cy="765450"/>
      </dsp:txXfrm>
    </dsp:sp>
    <dsp:sp modelId="{A86AD64A-5C5C-1E40-957A-D422CBBC9521}">
      <dsp:nvSpPr>
        <dsp:cNvPr id="0" name=""/>
        <dsp:cNvSpPr/>
      </dsp:nvSpPr>
      <dsp:spPr>
        <a:xfrm>
          <a:off x="364635" y="2882169"/>
          <a:ext cx="5104898" cy="5313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953" tIns="0" rIns="1929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How?</a:t>
          </a:r>
          <a:endParaRPr lang="en-US" sz="1800" kern="1200" dirty="0"/>
        </a:p>
      </dsp:txBody>
      <dsp:txXfrm>
        <a:off x="390574" y="2908108"/>
        <a:ext cx="505302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51424-7BD6-614A-AAC9-8BDB6D756306}">
      <dsp:nvSpPr>
        <dsp:cNvPr id="0" name=""/>
        <dsp:cNvSpPr/>
      </dsp:nvSpPr>
      <dsp:spPr>
        <a:xfrm>
          <a:off x="593863" y="0"/>
          <a:ext cx="6730458" cy="4331834"/>
        </a:xfrm>
        <a:prstGeom prst="rightArrow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731A4E12-E161-184F-9C13-B285B8B0DA81}">
      <dsp:nvSpPr>
        <dsp:cNvPr id="0" name=""/>
        <dsp:cNvSpPr/>
      </dsp:nvSpPr>
      <dsp:spPr>
        <a:xfrm>
          <a:off x="3962" y="1299550"/>
          <a:ext cx="1906086" cy="173273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 Initialization</a:t>
          </a:r>
          <a:endParaRPr lang="en-US" sz="2000" kern="1200" dirty="0"/>
        </a:p>
      </dsp:txBody>
      <dsp:txXfrm>
        <a:off x="88547" y="1384135"/>
        <a:ext cx="1736916" cy="1563563"/>
      </dsp:txXfrm>
    </dsp:sp>
    <dsp:sp modelId="{CF27AC2F-7D33-F14B-9352-9FFAF85E97C6}">
      <dsp:nvSpPr>
        <dsp:cNvPr id="0" name=""/>
        <dsp:cNvSpPr/>
      </dsp:nvSpPr>
      <dsp:spPr>
        <a:xfrm>
          <a:off x="2005354" y="1299550"/>
          <a:ext cx="1906086" cy="173273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Peer Discovery</a:t>
          </a:r>
          <a:endParaRPr lang="en-US" sz="2000" kern="1200" dirty="0"/>
        </a:p>
      </dsp:txBody>
      <dsp:txXfrm>
        <a:off x="2089939" y="1384135"/>
        <a:ext cx="1736916" cy="1563563"/>
      </dsp:txXfrm>
    </dsp:sp>
    <dsp:sp modelId="{8CEF7122-7684-924A-8D0F-A3C931EC1827}">
      <dsp:nvSpPr>
        <dsp:cNvPr id="0" name=""/>
        <dsp:cNvSpPr/>
      </dsp:nvSpPr>
      <dsp:spPr>
        <a:xfrm>
          <a:off x="4006745" y="1299550"/>
          <a:ext cx="1906086" cy="173273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Scalable Measurement</a:t>
          </a:r>
          <a:endParaRPr lang="en-US" sz="2000" kern="1200" dirty="0"/>
        </a:p>
      </dsp:txBody>
      <dsp:txXfrm>
        <a:off x="4091330" y="1384135"/>
        <a:ext cx="1736916" cy="1563563"/>
      </dsp:txXfrm>
    </dsp:sp>
    <dsp:sp modelId="{1653A7E5-8C0F-0243-96E8-72B777779998}">
      <dsp:nvSpPr>
        <dsp:cNvPr id="0" name=""/>
        <dsp:cNvSpPr/>
      </dsp:nvSpPr>
      <dsp:spPr>
        <a:xfrm>
          <a:off x="6008136" y="1299550"/>
          <a:ext cx="1906086" cy="173273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Coordinates Calculation</a:t>
          </a:r>
          <a:endParaRPr lang="en-US" sz="2000" kern="1200" dirty="0"/>
        </a:p>
      </dsp:txBody>
      <dsp:txXfrm>
        <a:off x="6092721" y="1384135"/>
        <a:ext cx="1736916" cy="156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image" Target="../media/image42.emf"/><Relationship Id="rId2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6C88CC-2E03-1A46-8316-F717F5C933D5}" type="datetimeFigureOut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ADCE6C-84CE-8C47-A203-325E3C1B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0D804F-AFDA-484E-8D6E-F5B2CF6DF019}" type="datetimeFigureOut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B0CBE0-1EB0-EC48-8AB8-D22041057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4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865749-9043-DE4D-B8CF-3ADBE2914947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645AE-E2A4-0642-BE67-F1EBDC403D7E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2A4153-8DF5-8A4B-ADB9-6352EE05F621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6041FD-D838-594E-A731-2EA7A60C87FA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EE2D89D-EA90-0741-A739-A8301FA64DC0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75311AE-E633-9B49-93F0-CC3D79662B97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F068AF-32FB-A544-933B-AF8DF665AEE6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2C0843-D276-BE43-95A7-8A5AD0573BD9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92D95F-2575-7848-925C-9E7482E6A8E8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E95CE0-3118-B748-A0D6-BCF38B630C27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3E533F-C574-444C-8BE2-B2D6E098852B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960EF0-865E-A542-AB88-2B19DD9E66CF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2FDE28-5FF6-8A40-BFB1-49230A92D555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B025CD-24F0-654D-83A2-E172586DC023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69E382-63BA-F247-A7FA-0FE710166796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C6095A-A15B-6C42-8F00-450623CC9115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6489C0-3076-0445-8079-5E5D94832CCF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8518F9-7AB6-D94D-8395-C4897129C5C6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9EC548-DA37-2E4F-BF78-F3CBFB7C0823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ACC3AD-D003-EE44-A725-D745D9D9BBFB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\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1937BA-4903-1042-AA54-BC02904C1E39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83200A-E3FF-8A46-964B-128622FD0F35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2C1F9D-6422-D449-9CA7-97F2F82AFD49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7DD7A8-EEA9-BF48-8780-43C5513581F0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72C57B-12AE-A947-8CA1-6B2830C54A0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12415A6-561F-DA4C-845E-5017071D94CA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5F4665-75F1-8B4D-8F1A-2E8723690899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D5E4-2EAC-C644-9DDD-76816E9C444A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2706-6F8D-994D-ACA1-1717B6A73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CDD2-3CBC-EB4A-A2B9-6879B79570CD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762A-C466-4B49-B3CD-A7F93DDC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9813-1A96-114D-93D8-7458760392F1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CFE2-D0F6-FD43-BCE4-25B6CCAB3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1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A118-86F6-3341-806E-1111006D1A31}" type="datetime1">
              <a:rPr lang="en-US"/>
              <a:pPr>
                <a:defRPr/>
              </a:pPr>
              <a:t>8/5/12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51BB-19EC-5240-B7F2-E83C690E5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9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67544" y="157163"/>
            <a:ext cx="7148513" cy="9493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4"/>
          </p:nvPr>
        </p:nvSpPr>
        <p:spPr>
          <a:xfrm>
            <a:off x="323528" y="6165304"/>
            <a:ext cx="6984776" cy="504056"/>
          </a:xfrm>
        </p:spPr>
        <p:txBody>
          <a:bodyPr/>
          <a:lstStyle>
            <a:lvl1pPr>
              <a:buNone/>
              <a:defRPr sz="2400"/>
            </a:lvl1pPr>
          </a:lstStyle>
          <a:p>
            <a:endParaRPr lang="zh-CN" alt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588125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E2D05-8031-CA41-8267-19682B10A1E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9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6698-2E85-2B43-8C68-9B26047840E8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3887-16AE-F847-BFF2-37145BFB4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FC57-BA5E-9A43-9479-89903AE30943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CE99-C94B-D748-9A70-CA78179D1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D36B-F8FC-1F44-95DF-33805CE50ED1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8DE-0016-B14B-9BD4-88A8F552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E762-95F5-6647-A67B-0C22EDED8E00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CD0B-155E-1F44-93AA-C653A7C6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18F5-69C8-D049-BB16-C17BC59B7502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A1BF-D913-5647-8587-6E5D081C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A335-533E-2F4E-949F-AE23752D04C1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AF61-4BA7-674F-B1E6-E0347FE5E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4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72BE-6BE0-1140-BB03-ED654D55DE94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021B-8158-DF4E-9478-FC5D63E3A7B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EB67-3226-214C-8F44-A1398EAF252F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3560-5664-C54C-BB17-ED63444FF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4DE9B-3FF3-FF46-B0B7-7E2F0C3E1B94}" type="datetime1">
              <a:rPr lang="en-US"/>
              <a:pPr>
                <a:defRPr/>
              </a:pPr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EE85CB-66CB-A84C-9E5A-7A575634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89" r:id="rId1"/>
    <p:sldLayoutId id="2147493490" r:id="rId2"/>
    <p:sldLayoutId id="2147493491" r:id="rId3"/>
    <p:sldLayoutId id="2147493492" r:id="rId4"/>
    <p:sldLayoutId id="2147493493" r:id="rId5"/>
    <p:sldLayoutId id="2147493494" r:id="rId6"/>
    <p:sldLayoutId id="2147493495" r:id="rId7"/>
    <p:sldLayoutId id="2147493499" r:id="rId8"/>
    <p:sldLayoutId id="2147493496" r:id="rId9"/>
    <p:sldLayoutId id="2147493497" r:id="rId10"/>
    <p:sldLayoutId id="2147493498" r:id="rId11"/>
    <p:sldLayoutId id="2147493500" r:id="rId12"/>
    <p:sldLayoutId id="2147493501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ychen@cs.duk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20" Type="http://schemas.openxmlformats.org/officeDocument/2006/relationships/image" Target="../media/image25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21.emf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8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1.emf"/><Relationship Id="rId12" Type="http://schemas.openxmlformats.org/officeDocument/2006/relationships/oleObject" Target="../embeddings/oleObject16.bin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26.bin"/><Relationship Id="rId14" Type="http://schemas.openxmlformats.org/officeDocument/2006/relationships/oleObject" Target="../embeddings/oleObject27.bin"/><Relationship Id="rId15" Type="http://schemas.openxmlformats.org/officeDocument/2006/relationships/oleObject" Target="../embeddings/oleObject28.bin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20" Type="http://schemas.openxmlformats.org/officeDocument/2006/relationships/image" Target="../media/image48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9.emf"/><Relationship Id="rId23" Type="http://schemas.openxmlformats.org/officeDocument/2006/relationships/oleObject" Target="../embeddings/oleObject42.bin"/><Relationship Id="rId24" Type="http://schemas.openxmlformats.org/officeDocument/2006/relationships/image" Target="../media/image50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44.emf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37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38.bin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7.e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.png"/><Relationship Id="rId5" Type="http://schemas.openxmlformats.org/officeDocument/2006/relationships/image" Target="../media/image36.png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7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8.emf"/><Relationship Id="rId15" Type="http://schemas.openxmlformats.org/officeDocument/2006/relationships/image" Target="../media/image59.png"/><Relationship Id="rId16" Type="http://schemas.openxmlformats.org/officeDocument/2006/relationships/image" Target="../media/image54.png"/><Relationship Id="rId17" Type="http://schemas.openxmlformats.org/officeDocument/2006/relationships/image" Target="../media/image6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chart" Target="../charts/chart3.xml"/><Relationship Id="rId5" Type="http://schemas.openxmlformats.org/officeDocument/2006/relationships/image" Target="../media/image51.png"/><Relationship Id="rId6" Type="http://schemas.openxmlformats.org/officeDocument/2006/relationships/image" Target="../media/image61.png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6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ncsim/" TargetMode="External"/><Relationship Id="rId3" Type="http://schemas.openxmlformats.org/officeDocument/2006/relationships/hyperlink" Target="http://www.cs.duke.edu/~ychen/Phoenix_TNSM_2011.zi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Phoenix: A Weight-Based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Network Coordinate System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Using Matrix Factorization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61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8000"/>
                </a:solidFill>
                <a:ea typeface="+mn-ea"/>
                <a:cs typeface="+mn-cs"/>
              </a:rPr>
              <a:t>Yang Chen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8000"/>
                </a:solidFill>
                <a:ea typeface="+mn-ea"/>
                <a:cs typeface="+mn-cs"/>
              </a:rPr>
              <a:t>Department of Computer Science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8000"/>
                </a:solidFill>
                <a:ea typeface="+mn-ea"/>
                <a:cs typeface="+mn-cs"/>
              </a:rPr>
              <a:t>Duke University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  <a:hlinkClick r:id="rId3"/>
              </a:rPr>
              <a:t>ychen@cs.duke.edu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Modeling the Internet as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Euclidean space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27250"/>
            <a:ext cx="3903663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In a d-dimensional </a:t>
            </a:r>
            <a:r>
              <a:rPr lang="en-US" sz="2400" u="sng">
                <a:solidFill>
                  <a:srgbClr val="000000"/>
                </a:solidFill>
                <a:latin typeface="Arial" charset="0"/>
              </a:rPr>
              <a:t>Euclidean space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each node will be mapped to a position</a:t>
            </a:r>
          </a:p>
          <a:p>
            <a:pPr eaLnBrk="1" hangingPunct="1"/>
            <a:r>
              <a:rPr lang="en-US" sz="2400">
                <a:latin typeface="Arial" charset="0"/>
              </a:rPr>
              <a:t>Compute distances based on coordinates using </a:t>
            </a:r>
            <a:r>
              <a:rPr lang="en-US" sz="2400" u="sng">
                <a:latin typeface="Arial" charset="0"/>
              </a:rPr>
              <a:t>Euclidean distance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ED7FB-F9DC-8048-9E4B-69200AF2152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69" b="-12469"/>
          <a:stretch>
            <a:fillRect/>
          </a:stretch>
        </p:blipFill>
        <p:spPr>
          <a:xfrm>
            <a:off x="4732338" y="1550988"/>
            <a:ext cx="4038600" cy="4525962"/>
          </a:xfrm>
        </p:spPr>
      </p:pic>
      <p:sp>
        <p:nvSpPr>
          <p:cNvPr id="34821" name="TextBox 22"/>
          <p:cNvSpPr txBox="1">
            <a:spLocks noChangeArrowheads="1"/>
          </p:cNvSpPr>
          <p:nvPr/>
        </p:nvSpPr>
        <p:spPr bwMode="auto">
          <a:xfrm>
            <a:off x="6251575" y="1654175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d=3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Triangle Inequality Violation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70363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60" b="-106860"/>
          <a:stretch>
            <a:fillRect/>
          </a:stretch>
        </p:blipFill>
        <p:spPr>
          <a:xfrm>
            <a:off x="814388" y="838200"/>
            <a:ext cx="3189287" cy="3575050"/>
          </a:xfrm>
        </p:spPr>
      </p:pic>
      <p:sp>
        <p:nvSpPr>
          <p:cNvPr id="7" name="圆角矩形 26"/>
          <p:cNvSpPr>
            <a:spLocks noChangeArrowheads="1"/>
          </p:cNvSpPr>
          <p:nvPr/>
        </p:nvSpPr>
        <p:spPr bwMode="auto">
          <a:xfrm>
            <a:off x="6950075" y="2051050"/>
            <a:ext cx="1439863" cy="576263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914400" eaLnBrk="0" hangingPunct="0"/>
            <a:r>
              <a:rPr lang="en-US" altLang="zh-CN" sz="1600"/>
              <a:t>Czech Republic</a:t>
            </a:r>
            <a:endParaRPr lang="zh-CN" altLang="en-US" sz="1600"/>
          </a:p>
        </p:txBody>
      </p:sp>
      <p:sp>
        <p:nvSpPr>
          <p:cNvPr id="8" name="圆角矩形 28"/>
          <p:cNvSpPr>
            <a:spLocks noChangeArrowheads="1"/>
          </p:cNvSpPr>
          <p:nvPr/>
        </p:nvSpPr>
        <p:spPr bwMode="auto">
          <a:xfrm>
            <a:off x="4646613" y="3059113"/>
            <a:ext cx="1439862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914400" eaLnBrk="0" hangingPunct="0"/>
            <a:r>
              <a:rPr lang="en-US" altLang="zh-CN" sz="1600"/>
              <a:t>Slovakia</a:t>
            </a:r>
            <a:endParaRPr lang="zh-CN" altLang="en-US" sz="1600"/>
          </a:p>
        </p:txBody>
      </p:sp>
      <p:sp>
        <p:nvSpPr>
          <p:cNvPr id="9" name="圆角矩形 29"/>
          <p:cNvSpPr>
            <a:spLocks noChangeArrowheads="1"/>
          </p:cNvSpPr>
          <p:nvPr/>
        </p:nvSpPr>
        <p:spPr bwMode="auto">
          <a:xfrm>
            <a:off x="6950075" y="3706813"/>
            <a:ext cx="1439863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914400" eaLnBrk="0" hangingPunct="0"/>
            <a:r>
              <a:rPr lang="en-US" altLang="zh-CN" sz="1600"/>
              <a:t>Hungary</a:t>
            </a:r>
            <a:endParaRPr lang="zh-CN" altLang="en-US" sz="16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38775" y="2401888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黑体" charset="0"/>
                <a:cs typeface="黑体" charset="0"/>
              </a:rPr>
              <a:t>5.6 ms</a:t>
            </a:r>
            <a:endParaRPr lang="zh-CN" altLang="en-US" sz="1800">
              <a:ea typeface="黑体" charset="0"/>
              <a:cs typeface="黑体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42013" y="3348038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黑体" charset="0"/>
                <a:cs typeface="黑体" charset="0"/>
              </a:rPr>
              <a:t>3.6 ms</a:t>
            </a:r>
            <a:endParaRPr lang="zh-CN" altLang="en-US" sz="1800">
              <a:ea typeface="黑体" charset="0"/>
              <a:cs typeface="黑体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86700" y="2914650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黑体" charset="0"/>
                <a:cs typeface="黑体" charset="0"/>
              </a:rPr>
              <a:t>29.9 ms</a:t>
            </a:r>
            <a:endParaRPr lang="zh-CN" altLang="en-US" sz="1800">
              <a:ea typeface="黑体" charset="0"/>
              <a:cs typeface="黑体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9488" y="4246563"/>
            <a:ext cx="418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黑体" charset="0"/>
                <a:cs typeface="黑体" charset="0"/>
              </a:rPr>
              <a:t>A </a:t>
            </a:r>
            <a:r>
              <a:rPr lang="en-US" altLang="zh-CN" sz="1800" b="1">
                <a:ea typeface="黑体" charset="0"/>
                <a:cs typeface="黑体" charset="0"/>
              </a:rPr>
              <a:t>Triangle Inequality Violation (TIV) </a:t>
            </a:r>
            <a:r>
              <a:rPr lang="en-US" altLang="zh-CN" sz="1800">
                <a:ea typeface="黑体" charset="0"/>
                <a:cs typeface="黑体" charset="0"/>
              </a:rPr>
              <a:t>example in GEANT network</a:t>
            </a:r>
            <a:endParaRPr lang="zh-CN" altLang="en-US" sz="1800" baseline="30000">
              <a:ea typeface="黑体" charset="0"/>
              <a:cs typeface="黑体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6975" y="169068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b="1">
                <a:ea typeface="黑体" charset="0"/>
                <a:cs typeface="黑体" charset="0"/>
              </a:rPr>
              <a:t>29.9 &gt; 5.6+3.6</a:t>
            </a:r>
            <a:endParaRPr lang="zh-CN" altLang="en-US" sz="1800" b="1">
              <a:ea typeface="黑体" charset="0"/>
              <a:cs typeface="黑体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EFFC9-4382-8C42-B28E-8ED19FE7E0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" name="Folded Corner 25"/>
          <p:cNvSpPr/>
          <p:nvPr/>
        </p:nvSpPr>
        <p:spPr>
          <a:xfrm>
            <a:off x="4887492" y="5233258"/>
            <a:ext cx="3850800" cy="674235"/>
          </a:xfrm>
          <a:prstGeom prst="foldedCorne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Lots of TIVs in the Internet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due sub-optimal routing!!</a:t>
            </a:r>
          </a:p>
        </p:txBody>
      </p:sp>
      <p:sp>
        <p:nvSpPr>
          <p:cNvPr id="28" name="Cloud 27"/>
          <p:cNvSpPr/>
          <p:nvPr/>
        </p:nvSpPr>
        <p:spPr>
          <a:xfrm>
            <a:off x="331788" y="4311650"/>
            <a:ext cx="3916362" cy="145891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Predicted distances in Euclidean space must satisfy triangle inequality</a:t>
            </a:r>
          </a:p>
        </p:txBody>
      </p:sp>
      <p:cxnSp>
        <p:nvCxnSpPr>
          <p:cNvPr id="12" name="Straight Connector 11"/>
          <p:cNvCxnSpPr>
            <a:stCxn id="7" idx="2"/>
            <a:endCxn id="9" idx="0"/>
          </p:cNvCxnSpPr>
          <p:nvPr/>
        </p:nvCxnSpPr>
        <p:spPr>
          <a:xfrm>
            <a:off x="7670800" y="2627313"/>
            <a:ext cx="0" cy="10795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1"/>
            <a:endCxn id="8" idx="0"/>
          </p:cNvCxnSpPr>
          <p:nvPr/>
        </p:nvCxnSpPr>
        <p:spPr>
          <a:xfrm flipH="1">
            <a:off x="5365750" y="2339975"/>
            <a:ext cx="1584325" cy="7191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  <a:endCxn id="9" idx="1"/>
          </p:cNvCxnSpPr>
          <p:nvPr/>
        </p:nvCxnSpPr>
        <p:spPr>
          <a:xfrm>
            <a:off x="5365750" y="3419475"/>
            <a:ext cx="1584325" cy="46831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884" name="Rectangle 18"/>
          <p:cNvSpPr>
            <a:spLocks noChangeArrowheads="1"/>
          </p:cNvSpPr>
          <p:nvPr/>
        </p:nvSpPr>
        <p:spPr bwMode="auto">
          <a:xfrm>
            <a:off x="3302000" y="6486525"/>
            <a:ext cx="238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[Zheng et al, PAM’05]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Correlation in Internet Distance Matrices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650"/>
                <a:gridCol w="932827"/>
                <a:gridCol w="932827"/>
                <a:gridCol w="932827"/>
                <a:gridCol w="844694"/>
                <a:gridCol w="844694"/>
                <a:gridCol w="844694"/>
                <a:gridCol w="844694"/>
                <a:gridCol w="844694"/>
              </a:tblGrid>
              <a:tr h="94488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Duke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Yale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="1" dirty="0" smtClean="0"/>
                        <a:t>Aachen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Toronto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THU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NUS</a:t>
                      </a:r>
                      <a:endParaRPr lang="en-US" sz="14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Duke</a:t>
                      </a:r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252</a:t>
                      </a:r>
                      <a:endParaRPr lang="en-US" sz="18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UNC</a:t>
                      </a:r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106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253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F48A-A22D-5740-96C8-2AD0BB4CB13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89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32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440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lded Corner 14"/>
          <p:cNvSpPr/>
          <p:nvPr/>
        </p:nvSpPr>
        <p:spPr>
          <a:xfrm>
            <a:off x="2484438" y="4510088"/>
            <a:ext cx="3776662" cy="72390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Internet paths with nearby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end nodes are often overlap!!</a:t>
            </a:r>
          </a:p>
        </p:txBody>
      </p:sp>
      <p:pic>
        <p:nvPicPr>
          <p:cNvPr id="3896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3900" y="5521325"/>
            <a:ext cx="7764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Rows in different Internet distance matrices are large correlated (low effective rank)</a:t>
            </a:r>
          </a:p>
          <a:p>
            <a:pPr eaLnBrk="1" hangingPunct="1"/>
            <a:r>
              <a:rPr lang="en-US" sz="1800"/>
              <a:t>[Tang et al, IMC’03], [Lim et al, ToN’05], [Liao et al, CoNEXT’11]</a:t>
            </a:r>
          </a:p>
        </p:txBody>
      </p:sp>
      <p:sp>
        <p:nvSpPr>
          <p:cNvPr id="38969" name="TextBox 2"/>
          <p:cNvSpPr txBox="1">
            <a:spLocks noChangeArrowheads="1"/>
          </p:cNvSpPr>
          <p:nvPr/>
        </p:nvSpPr>
        <p:spPr bwMode="auto">
          <a:xfrm>
            <a:off x="2305050" y="1285875"/>
            <a:ext cx="559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Distance measurement using PlanetLab nodes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548188" y="1681163"/>
          <a:ext cx="17399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Equation" r:id="rId4" imgW="114300" imgH="317500" progId="Equation.3">
                  <p:embed/>
                </p:oleObj>
              </mc:Choice>
              <mc:Fallback>
                <p:oleObj name="Equation" r:id="rId4" imgW="114300" imgH="3175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1681163"/>
                        <a:ext cx="173990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Factorization of an Internet Distance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4700" y="2166938"/>
          <a:ext cx="2066925" cy="20669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9426C-1D23-DD48-AF88-1B4D2DEB2EA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922838" y="2182813"/>
          <a:ext cx="885825" cy="20669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6161088" y="2789238"/>
          <a:ext cx="2066925" cy="8858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29100" y="3065463"/>
          <a:ext cx="3698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2" name="Equation" r:id="rId6" imgW="139700" imgH="114300" progId="Equation.3">
                  <p:embed/>
                </p:oleObj>
              </mc:Choice>
              <mc:Fallback>
                <p:oleObj name="Equation" r:id="rId6" imgW="139700" imgH="114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065463"/>
                        <a:ext cx="3698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883275" y="3101975"/>
          <a:ext cx="231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3" name="Equation" r:id="rId8" imgW="127000" imgH="127000" progId="Equation.3">
                  <p:embed/>
                </p:oleObj>
              </mc:Choice>
              <mc:Fallback>
                <p:oleObj name="Equation" r:id="rId8" imgW="127000" imgH="127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3101975"/>
                        <a:ext cx="2317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ontent Placeholder 11"/>
          <p:cNvGraphicFramePr>
            <a:graphicFrameLocks noChangeAspect="1"/>
          </p:cNvGraphicFramePr>
          <p:nvPr/>
        </p:nvGraphicFramePr>
        <p:xfrm>
          <a:off x="1654175" y="1884363"/>
          <a:ext cx="800100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4" name="Equation" r:id="rId10" imgW="177800" imgH="241300" progId="Equation.3">
                  <p:embed/>
                </p:oleObj>
              </mc:Choice>
              <mc:Fallback>
                <p:oleObj name="Equation" r:id="rId10" imgW="177800" imgH="241300" progId="Equation.3">
                  <p:embed/>
                  <p:pic>
                    <p:nvPicPr>
                      <p:cNvPr id="0" name="Content Placeholder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884363"/>
                        <a:ext cx="800100" cy="268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 rot="-5400000">
            <a:off x="708819" y="2515394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N rows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006475" y="1331913"/>
          <a:ext cx="4327525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5" name="Equation" r:id="rId12" imgW="114300" imgH="317500" progId="Equation.3">
                  <p:embed/>
                </p:oleObj>
              </mc:Choice>
              <mc:Fallback>
                <p:oleObj name="Equation" r:id="rId12" imgW="114300" imgH="3175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1331913"/>
                        <a:ext cx="4327525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76513" y="1420813"/>
            <a:ext cx="1503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N columns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38700" y="1589088"/>
            <a:ext cx="150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d columns</a:t>
            </a:r>
          </a:p>
        </p:txBody>
      </p:sp>
      <p:graphicFrame>
        <p:nvGraphicFramePr>
          <p:cNvPr id="28" name="Content Placeholder 4"/>
          <p:cNvGraphicFramePr>
            <a:graphicFrameLocks/>
          </p:cNvGraphicFramePr>
          <p:nvPr/>
        </p:nvGraphicFramePr>
        <p:xfrm>
          <a:off x="6462713" y="2789238"/>
          <a:ext cx="295275" cy="8858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Content Placeholder 4"/>
          <p:cNvGraphicFramePr>
            <a:graphicFrameLocks/>
          </p:cNvGraphicFramePr>
          <p:nvPr/>
        </p:nvGraphicFramePr>
        <p:xfrm>
          <a:off x="4922838" y="3954463"/>
          <a:ext cx="885825" cy="29527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Content Placeholder 4"/>
          <p:cNvGraphicFramePr>
            <a:graphicFrameLocks/>
          </p:cNvGraphicFramePr>
          <p:nvPr/>
        </p:nvGraphicFramePr>
        <p:xfrm>
          <a:off x="2336800" y="3944938"/>
          <a:ext cx="295275" cy="27463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</a:tblGrid>
              <a:tr h="27463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73" marB="45773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117600" y="5218113"/>
          <a:ext cx="26733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" name="Equation" r:id="rId13" imgW="749300" imgH="266700" progId="Equation.3">
                  <p:embed/>
                </p:oleObj>
              </mc:Choice>
              <mc:Fallback>
                <p:oleObj name="Equation" r:id="rId13" imgW="749300" imgH="2667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218113"/>
                        <a:ext cx="26733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flipH="1">
            <a:off x="4598988" y="4335463"/>
            <a:ext cx="582612" cy="88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2"/>
          </p:cNvCxnSpPr>
          <p:nvPr/>
        </p:nvCxnSpPr>
        <p:spPr>
          <a:xfrm flipH="1">
            <a:off x="6553200" y="3675063"/>
            <a:ext cx="57150" cy="1543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441825" y="5218113"/>
          <a:ext cx="39227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" name="Equation" r:id="rId15" imgW="2197100" imgH="533400" progId="Equation.3">
                  <p:embed/>
                </p:oleObj>
              </mc:Choice>
              <mc:Fallback>
                <p:oleObj name="Equation" r:id="rId15" imgW="2197100" imgH="5334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218113"/>
                        <a:ext cx="392271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713288" y="3876675"/>
            <a:ext cx="1243012" cy="4587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2388" y="2570163"/>
            <a:ext cx="422275" cy="1289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665413" y="4370388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8" name="Equation" r:id="rId17" imgW="203200" imgH="152400" progId="Equation.3">
                  <p:embed/>
                </p:oleObj>
              </mc:Choice>
              <mc:Fallback>
                <p:oleObj name="Equation" r:id="rId17" imgW="203200" imgH="1524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4370388"/>
                        <a:ext cx="660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5108575" y="4383088"/>
          <a:ext cx="536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Equation" r:id="rId19" imgW="165100" imgH="152400" progId="Equation.3">
                  <p:embed/>
                </p:oleObj>
              </mc:Choice>
              <mc:Fallback>
                <p:oleObj name="Equation" r:id="rId19" imgW="165100" imgH="152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4383088"/>
                        <a:ext cx="5365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140575" y="4300538"/>
          <a:ext cx="660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0" name="Equation" r:id="rId21" imgW="203200" imgH="190500" progId="Equation.3">
                  <p:embed/>
                </p:oleObj>
              </mc:Choice>
              <mc:Fallback>
                <p:oleObj name="Equation" r:id="rId21" imgW="203200" imgH="1905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4300538"/>
                        <a:ext cx="660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0" name="Rectangle 6"/>
          <p:cNvSpPr>
            <a:spLocks noChangeArrowheads="1"/>
          </p:cNvSpPr>
          <p:nvPr/>
        </p:nvSpPr>
        <p:spPr bwMode="auto">
          <a:xfrm>
            <a:off x="3536950" y="6386513"/>
            <a:ext cx="235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[Mao et al., JSAC’06]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Matrix Factorization-Based NC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4976813"/>
            <a:ext cx="8229600" cy="1527175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Each node </a:t>
            </a:r>
            <a:r>
              <a:rPr lang="en-US" sz="2800" i="1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 has an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outgoing vector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800" i="1" baseline="-2500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and an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incoming vector </a:t>
            </a:r>
            <a:r>
              <a:rPr lang="en-US" sz="2800" b="1" i="1">
                <a:solidFill>
                  <a:srgbClr val="FF0000"/>
                </a:solidFill>
                <a:latin typeface="Arial" charset="0"/>
              </a:rPr>
              <a:t>Y</a:t>
            </a:r>
            <a:r>
              <a:rPr lang="en-US" sz="2800" b="1" i="1" baseline="-2500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eaLnBrk="1" hangingPunct="1"/>
            <a:r>
              <a:rPr lang="en-US" sz="2800">
                <a:latin typeface="Arial" charset="0"/>
              </a:rPr>
              <a:t>Distance function is the dot product.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CAFBE-E8D7-7944-A462-41C59C86B8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554538" y="1812925"/>
          <a:ext cx="17399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4" name="Equation" r:id="rId4" imgW="114300" imgH="317500" progId="Equation.3">
                  <p:embed/>
                </p:oleObj>
              </mc:Choice>
              <mc:Fallback>
                <p:oleObj name="Equation" r:id="rId4" imgW="114300" imgH="317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1812925"/>
                        <a:ext cx="17399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051050" y="2300288"/>
          <a:ext cx="2066925" cy="20669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929188" y="2316163"/>
          <a:ext cx="885825" cy="20669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6167438" y="2922588"/>
          <a:ext cx="2066925" cy="8858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147" name="Object 8"/>
          <p:cNvGraphicFramePr>
            <a:graphicFrameLocks noChangeAspect="1"/>
          </p:cNvGraphicFramePr>
          <p:nvPr/>
        </p:nvGraphicFramePr>
        <p:xfrm>
          <a:off x="4235450" y="3198813"/>
          <a:ext cx="368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5" name="Equation" r:id="rId6" imgW="139700" imgH="114300" progId="Equation.3">
                  <p:embed/>
                </p:oleObj>
              </mc:Choice>
              <mc:Fallback>
                <p:oleObj name="Equation" r:id="rId6" imgW="139700" imgH="114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198813"/>
                        <a:ext cx="368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48" name="Object 9"/>
          <p:cNvGraphicFramePr>
            <a:graphicFrameLocks noChangeAspect="1"/>
          </p:cNvGraphicFramePr>
          <p:nvPr/>
        </p:nvGraphicFramePr>
        <p:xfrm>
          <a:off x="5888038" y="3235325"/>
          <a:ext cx="2333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6" name="Equation" r:id="rId8" imgW="127000" imgH="127000" progId="Equation.3">
                  <p:embed/>
                </p:oleObj>
              </mc:Choice>
              <mc:Fallback>
                <p:oleObj name="Equation" r:id="rId8" imgW="127000" imgH="127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3235325"/>
                        <a:ext cx="23336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49" name="Content Placeholder 11"/>
          <p:cNvGraphicFramePr>
            <a:graphicFrameLocks noChangeAspect="1"/>
          </p:cNvGraphicFramePr>
          <p:nvPr/>
        </p:nvGraphicFramePr>
        <p:xfrm>
          <a:off x="1660525" y="2017713"/>
          <a:ext cx="800100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7" name="Equation" r:id="rId10" imgW="177800" imgH="241300" progId="Equation.3">
                  <p:embed/>
                </p:oleObj>
              </mc:Choice>
              <mc:Fallback>
                <p:oleObj name="Equation" r:id="rId10" imgW="177800" imgH="241300" progId="Equation.3">
                  <p:embed/>
                  <p:pic>
                    <p:nvPicPr>
                      <p:cNvPr id="0" name="Content Placeholder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017713"/>
                        <a:ext cx="800100" cy="268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50" name="TextBox 11"/>
          <p:cNvSpPr txBox="1">
            <a:spLocks noChangeArrowheads="1"/>
          </p:cNvSpPr>
          <p:nvPr/>
        </p:nvSpPr>
        <p:spPr bwMode="auto">
          <a:xfrm rot="-5400000">
            <a:off x="715169" y="2648744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N rows</a:t>
            </a:r>
          </a:p>
        </p:txBody>
      </p:sp>
      <p:graphicFrame>
        <p:nvGraphicFramePr>
          <p:cNvPr id="43151" name="Object 12"/>
          <p:cNvGraphicFramePr>
            <a:graphicFrameLocks noChangeAspect="1"/>
          </p:cNvGraphicFramePr>
          <p:nvPr/>
        </p:nvGraphicFramePr>
        <p:xfrm>
          <a:off x="1012825" y="1277938"/>
          <a:ext cx="4327525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8" name="Equation" r:id="rId12" imgW="114300" imgH="317500" progId="Equation.3">
                  <p:embed/>
                </p:oleObj>
              </mc:Choice>
              <mc:Fallback>
                <p:oleObj name="Equation" r:id="rId12" imgW="114300" imgH="317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277938"/>
                        <a:ext cx="4327525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52" name="TextBox 13"/>
          <p:cNvSpPr txBox="1">
            <a:spLocks noChangeArrowheads="1"/>
          </p:cNvSpPr>
          <p:nvPr/>
        </p:nvSpPr>
        <p:spPr bwMode="auto">
          <a:xfrm>
            <a:off x="2582863" y="1539875"/>
            <a:ext cx="1503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N columns</a:t>
            </a:r>
          </a:p>
        </p:txBody>
      </p:sp>
      <p:sp>
        <p:nvSpPr>
          <p:cNvPr id="43153" name="TextBox 14"/>
          <p:cNvSpPr txBox="1">
            <a:spLocks noChangeArrowheads="1"/>
          </p:cNvSpPr>
          <p:nvPr/>
        </p:nvSpPr>
        <p:spPr bwMode="auto">
          <a:xfrm>
            <a:off x="4845050" y="1720850"/>
            <a:ext cx="150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d columns</a:t>
            </a:r>
          </a:p>
        </p:txBody>
      </p:sp>
      <p:graphicFrame>
        <p:nvGraphicFramePr>
          <p:cNvPr id="43154" name="Object 18"/>
          <p:cNvGraphicFramePr>
            <a:graphicFrameLocks noChangeAspect="1"/>
          </p:cNvGraphicFramePr>
          <p:nvPr/>
        </p:nvGraphicFramePr>
        <p:xfrm>
          <a:off x="2740025" y="4405313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9" name="Equation" r:id="rId13" imgW="203200" imgH="152400" progId="Equation.3">
                  <p:embed/>
                </p:oleObj>
              </mc:Choice>
              <mc:Fallback>
                <p:oleObj name="Equation" r:id="rId13" imgW="203200" imgH="152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405313"/>
                        <a:ext cx="660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55" name="Object 19"/>
          <p:cNvGraphicFramePr>
            <a:graphicFrameLocks noChangeAspect="1"/>
          </p:cNvGraphicFramePr>
          <p:nvPr/>
        </p:nvGraphicFramePr>
        <p:xfrm>
          <a:off x="5183188" y="4468813"/>
          <a:ext cx="536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0" name="Equation" r:id="rId15" imgW="165100" imgH="152400" progId="Equation.3">
                  <p:embed/>
                </p:oleObj>
              </mc:Choice>
              <mc:Fallback>
                <p:oleObj name="Equation" r:id="rId15" imgW="165100" imgH="152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4468813"/>
                        <a:ext cx="5365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56" name="Object 20"/>
          <p:cNvGraphicFramePr>
            <a:graphicFrameLocks noChangeAspect="1"/>
          </p:cNvGraphicFramePr>
          <p:nvPr/>
        </p:nvGraphicFramePr>
        <p:xfrm>
          <a:off x="7215188" y="4352925"/>
          <a:ext cx="660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1" name="Equation" r:id="rId17" imgW="203200" imgH="190500" progId="Equation.3">
                  <p:embed/>
                </p:oleObj>
              </mc:Choice>
              <mc:Fallback>
                <p:oleObj name="Equation" r:id="rId17" imgW="203200" imgH="1905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352925"/>
                        <a:ext cx="660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ontent Placeholder 4"/>
          <p:cNvGraphicFramePr>
            <a:graphicFrameLocks/>
          </p:cNvGraphicFramePr>
          <p:nvPr/>
        </p:nvGraphicFramePr>
        <p:xfrm>
          <a:off x="4929188" y="2611438"/>
          <a:ext cx="885825" cy="29527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  <a:gridCol w="295275"/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Content Placeholder 4"/>
          <p:cNvGraphicFramePr>
            <a:graphicFrameLocks/>
          </p:cNvGraphicFramePr>
          <p:nvPr/>
        </p:nvGraphicFramePr>
        <p:xfrm>
          <a:off x="6462713" y="2922588"/>
          <a:ext cx="295275" cy="8858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75"/>
              </a:tblGrid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4719638" y="2520950"/>
            <a:ext cx="1243012" cy="4587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91275" y="2703513"/>
            <a:ext cx="422275" cy="129063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Straight Arrow Connector 26"/>
          <p:cNvCxnSpPr>
            <a:stCxn id="25" idx="7"/>
            <a:endCxn id="43153" idx="3"/>
          </p:cNvCxnSpPr>
          <p:nvPr/>
        </p:nvCxnSpPr>
        <p:spPr>
          <a:xfrm flipV="1">
            <a:off x="5780088" y="1906588"/>
            <a:ext cx="566737" cy="682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757988" y="2578100"/>
            <a:ext cx="604837" cy="282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292850" y="1598613"/>
          <a:ext cx="514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2" name="Equation" r:id="rId19" imgW="215900" imgH="241300" progId="Equation.3">
                  <p:embed/>
                </p:oleObj>
              </mc:Choice>
              <mc:Fallback>
                <p:oleObj name="Equation" r:id="rId19" imgW="215900" imgH="2413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1598613"/>
                        <a:ext cx="5143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407275" y="2162175"/>
          <a:ext cx="4238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3" name="Equation" r:id="rId21" imgW="177800" imgH="241300" progId="Equation.3">
                  <p:embed/>
                </p:oleObj>
              </mc:Choice>
              <mc:Fallback>
                <p:oleObj name="Equation" r:id="rId21" imgW="1778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5" y="2162175"/>
                        <a:ext cx="4238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33600" y="6492875"/>
            <a:ext cx="534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No triangle inequality constrain in this model!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SYSTEM DESIGN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D5E84-2D5B-C543-91F4-B38396E9706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Goals</a:t>
            </a:r>
          </a:p>
        </p:txBody>
      </p:sp>
      <p:sp>
        <p:nvSpPr>
          <p:cNvPr id="4710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Substantial improvement in prediction accuracy</a:t>
            </a:r>
          </a:p>
          <a:p>
            <a:pPr eaLnBrk="1" hangingPunct="1"/>
            <a:r>
              <a:rPr lang="en-US">
                <a:latin typeface="Arial" charset="0"/>
              </a:rPr>
              <a:t>Decentralized and scalable</a:t>
            </a:r>
          </a:p>
          <a:p>
            <a:pPr eaLnBrk="1" hangingPunct="1"/>
            <a:r>
              <a:rPr lang="en-US">
                <a:latin typeface="Arial" charset="0"/>
              </a:rPr>
              <a:t>Robust to dynamic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72A53-4C81-E44F-86EA-5468D5BEDF7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Workflow of Phoenix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4942" y="1600201"/>
          <a:ext cx="7918186" cy="433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FB4CB-45FF-954D-9AAE-8BB43286AC1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91135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5000" y="2913063"/>
            <a:ext cx="1906588" cy="1731962"/>
            <a:chOff x="3962" y="1299550"/>
            <a:chExt cx="1906086" cy="1732733"/>
          </a:xfrm>
        </p:grpSpPr>
        <p:sp>
          <p:nvSpPr>
            <p:cNvPr id="10" name="Rounded Rectangle 9"/>
            <p:cNvSpPr/>
            <p:nvPr/>
          </p:nvSpPr>
          <p:spPr>
            <a:xfrm>
              <a:off x="3962" y="1299550"/>
              <a:ext cx="1906086" cy="17327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88078" y="1383724"/>
              <a:ext cx="1737854" cy="15643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System Initialization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649538" y="2906713"/>
            <a:ext cx="1906587" cy="1731962"/>
            <a:chOff x="2005354" y="1299550"/>
            <a:chExt cx="1906086" cy="1732733"/>
          </a:xfrm>
        </p:grpSpPr>
        <p:sp>
          <p:nvSpPr>
            <p:cNvPr id="13" name="Rounded Rectangle 12"/>
            <p:cNvSpPr/>
            <p:nvPr/>
          </p:nvSpPr>
          <p:spPr>
            <a:xfrm>
              <a:off x="2005354" y="1299550"/>
              <a:ext cx="1906086" cy="17327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089469" y="1383724"/>
              <a:ext cx="1737856" cy="15643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Peer Discovery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646613" y="2906713"/>
            <a:ext cx="1906587" cy="1731962"/>
            <a:chOff x="4006745" y="1299550"/>
            <a:chExt cx="1906086" cy="1732733"/>
          </a:xfrm>
        </p:grpSpPr>
        <p:sp>
          <p:nvSpPr>
            <p:cNvPr id="19" name="Rounded Rectangle 18"/>
            <p:cNvSpPr/>
            <p:nvPr/>
          </p:nvSpPr>
          <p:spPr>
            <a:xfrm>
              <a:off x="4006745" y="1299550"/>
              <a:ext cx="1906086" cy="17327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090860" y="1383724"/>
              <a:ext cx="1737856" cy="15643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Scalable Measurement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646863" y="2906713"/>
            <a:ext cx="1906587" cy="1731962"/>
            <a:chOff x="6008136" y="1299550"/>
            <a:chExt cx="1906086" cy="1732733"/>
          </a:xfrm>
        </p:grpSpPr>
        <p:sp>
          <p:nvSpPr>
            <p:cNvPr id="22" name="Rounded Rectangle 21"/>
            <p:cNvSpPr/>
            <p:nvPr/>
          </p:nvSpPr>
          <p:spPr>
            <a:xfrm>
              <a:off x="6008136" y="1299550"/>
              <a:ext cx="1906086" cy="17327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6092251" y="1383724"/>
              <a:ext cx="1737856" cy="15643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Coordinates Calculation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589463" y="2487613"/>
            <a:ext cx="4081462" cy="2657475"/>
          </a:xfrm>
          <a:prstGeom prst="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System Initialization</a:t>
            </a:r>
          </a:p>
        </p:txBody>
      </p:sp>
      <p:sp>
        <p:nvSpPr>
          <p:cNvPr id="51202" name="Content Placeholder 7"/>
          <p:cNvSpPr>
            <a:spLocks noGrp="1"/>
          </p:cNvSpPr>
          <p:nvPr>
            <p:ph idx="1"/>
          </p:nvPr>
        </p:nvSpPr>
        <p:spPr>
          <a:xfrm>
            <a:off x="366713" y="4975225"/>
            <a:ext cx="8777287" cy="920750"/>
          </a:xfrm>
        </p:spPr>
        <p:txBody>
          <a:bodyPr/>
          <a:lstStyle/>
          <a:p>
            <a:pPr eaLnBrk="1" hangingPunct="1"/>
            <a:r>
              <a:rPr lang="en-US" sz="1800" u="sng">
                <a:latin typeface="Arial" charset="0"/>
              </a:rPr>
              <a:t>Early nodes</a:t>
            </a:r>
            <a:r>
              <a:rPr lang="en-US" sz="1800">
                <a:latin typeface="Arial" charset="0"/>
              </a:rPr>
              <a:t> (</a:t>
            </a:r>
            <a:r>
              <a:rPr lang="en-US" sz="1800" i="1">
                <a:latin typeface="Arial" charset="0"/>
              </a:rPr>
              <a:t>N&lt;K</a:t>
            </a:r>
            <a:r>
              <a:rPr lang="en-US" sz="1800">
                <a:latin typeface="Arial" charset="0"/>
              </a:rPr>
              <a:t>): Full-mesh measurement</a:t>
            </a:r>
          </a:p>
          <a:p>
            <a:pPr eaLnBrk="1" hangingPunct="1"/>
            <a:r>
              <a:rPr lang="en-US" sz="1800">
                <a:latin typeface="Arial" charset="0"/>
              </a:rPr>
              <a:t>Compute coordinates of early nodes by minimizing the overall discrepancy between predicted distances and measured distances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E47FF-3233-A84D-8EC0-7DC88BEACFCC}" type="slidenum">
              <a:rPr lang="en-GB"/>
              <a:pPr>
                <a:defRPr/>
              </a:pPr>
              <a:t>18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595313" y="1598613"/>
            <a:ext cx="99536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8963" y="1871663"/>
            <a:ext cx="995362" cy="0"/>
          </a:xfrm>
          <a:prstGeom prst="line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6" name="TextBox 10"/>
          <p:cNvSpPr txBox="1">
            <a:spLocks noChangeArrowheads="1"/>
          </p:cNvSpPr>
          <p:nvPr/>
        </p:nvSpPr>
        <p:spPr bwMode="auto">
          <a:xfrm>
            <a:off x="1590675" y="1414463"/>
            <a:ext cx="217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Measured Distance</a:t>
            </a:r>
          </a:p>
        </p:txBody>
      </p:sp>
      <p:sp>
        <p:nvSpPr>
          <p:cNvPr id="51207" name="TextBox 11"/>
          <p:cNvSpPr txBox="1">
            <a:spLocks noChangeArrowheads="1"/>
          </p:cNvSpPr>
          <p:nvPr/>
        </p:nvSpPr>
        <p:spPr bwMode="auto">
          <a:xfrm>
            <a:off x="1608138" y="1685925"/>
            <a:ext cx="2468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Predicted Distance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131763" y="2973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charset="0"/>
              <a:ea typeface="+mn-ea"/>
              <a:cs typeface="+mn-cs"/>
            </a:endParaRPr>
          </a:p>
        </p:txBody>
      </p:sp>
      <p:pic>
        <p:nvPicPr>
          <p:cNvPr id="512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473325"/>
            <a:ext cx="6048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827463"/>
            <a:ext cx="6048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024313"/>
            <a:ext cx="6048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241550"/>
            <a:ext cx="6048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13" name="Object 17"/>
          <p:cNvGraphicFramePr>
            <a:graphicFrameLocks noChangeAspect="1"/>
          </p:cNvGraphicFramePr>
          <p:nvPr/>
        </p:nvGraphicFramePr>
        <p:xfrm>
          <a:off x="469900" y="2303463"/>
          <a:ext cx="3952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303463"/>
                        <a:ext cx="3952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4" name="Object 18"/>
          <p:cNvGraphicFramePr>
            <a:graphicFrameLocks noChangeAspect="1"/>
          </p:cNvGraphicFramePr>
          <p:nvPr/>
        </p:nvGraphicFramePr>
        <p:xfrm>
          <a:off x="4089400" y="2681288"/>
          <a:ext cx="4206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Equation" r:id="rId7" imgW="215900" imgH="203200" progId="Equation.3">
                  <p:embed/>
                </p:oleObj>
              </mc:Choice>
              <mc:Fallback>
                <p:oleObj name="Equation" r:id="rId7" imgW="215900" imgH="203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681288"/>
                        <a:ext cx="4206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19"/>
          <p:cNvGraphicFramePr>
            <a:graphicFrameLocks noChangeAspect="1"/>
          </p:cNvGraphicFramePr>
          <p:nvPr/>
        </p:nvGraphicFramePr>
        <p:xfrm>
          <a:off x="354013" y="4175125"/>
          <a:ext cx="4206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Equation" r:id="rId9" imgW="215900" imgH="215900" progId="Equation.3">
                  <p:embed/>
                </p:oleObj>
              </mc:Choice>
              <mc:Fallback>
                <p:oleObj name="Equation" r:id="rId9" imgW="215900" imgH="215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175125"/>
                        <a:ext cx="42068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6" name="Object 20"/>
          <p:cNvGraphicFramePr>
            <a:graphicFrameLocks noChangeAspect="1"/>
          </p:cNvGraphicFramePr>
          <p:nvPr/>
        </p:nvGraphicFramePr>
        <p:xfrm>
          <a:off x="3343275" y="3940175"/>
          <a:ext cx="4206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Equation" r:id="rId11" imgW="215900" imgH="203200" progId="Equation.3">
                  <p:embed/>
                </p:oleObj>
              </mc:Choice>
              <mc:Fallback>
                <p:oleObj name="Equation" r:id="rId11" imgW="215900" imgH="203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940175"/>
                        <a:ext cx="4206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1219200" y="2846388"/>
            <a:ext cx="1709738" cy="1047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219200" y="2973388"/>
            <a:ext cx="2413000" cy="1158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17575" y="2973388"/>
            <a:ext cx="149225" cy="1158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00175" y="2678113"/>
            <a:ext cx="2154238" cy="168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06750" y="3076575"/>
            <a:ext cx="425450" cy="817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51210" idx="1"/>
          </p:cNvCxnSpPr>
          <p:nvPr/>
        </p:nvCxnSpPr>
        <p:spPr>
          <a:xfrm flipV="1">
            <a:off x="1384300" y="4137025"/>
            <a:ext cx="1431925" cy="1539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4365625" y="2905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charset="0"/>
              <a:ea typeface="+mn-ea"/>
              <a:cs typeface="+mn-cs"/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4587875" y="1916113"/>
            <a:ext cx="4243388" cy="2978150"/>
            <a:chOff x="4587819" y="1915711"/>
            <a:chExt cx="4244039" cy="2977880"/>
          </a:xfrm>
        </p:grpSpPr>
        <p:pic>
          <p:nvPicPr>
            <p:cNvPr id="512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508" y="2456999"/>
              <a:ext cx="604751" cy="62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924" y="3810009"/>
              <a:ext cx="604751" cy="62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624" y="3956853"/>
              <a:ext cx="604751" cy="62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303" y="2208037"/>
              <a:ext cx="604751" cy="62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230" name="Object 36"/>
            <p:cNvGraphicFramePr>
              <a:graphicFrameLocks noChangeAspect="1"/>
            </p:cNvGraphicFramePr>
            <p:nvPr/>
          </p:nvGraphicFramePr>
          <p:xfrm>
            <a:off x="4703525" y="2287142"/>
            <a:ext cx="395575" cy="39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8" name="Equation" r:id="rId13" imgW="203200" imgH="203200" progId="Equation.3">
                    <p:embed/>
                  </p:oleObj>
                </mc:Choice>
                <mc:Fallback>
                  <p:oleObj name="Equation" r:id="rId13" imgW="203200" imgH="2032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3525" y="2287142"/>
                          <a:ext cx="395575" cy="39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1" name="Object 37"/>
            <p:cNvGraphicFramePr>
              <a:graphicFrameLocks noChangeAspect="1"/>
            </p:cNvGraphicFramePr>
            <p:nvPr/>
          </p:nvGraphicFramePr>
          <p:xfrm>
            <a:off x="8322157" y="2664149"/>
            <a:ext cx="420688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9" name="Equation" r:id="rId14" imgW="215900" imgH="203200" progId="Equation.3">
                    <p:embed/>
                  </p:oleObj>
                </mc:Choice>
                <mc:Fallback>
                  <p:oleObj name="Equation" r:id="rId14" imgW="215900" imgH="20320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2157" y="2664149"/>
                          <a:ext cx="420688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2" name="Object 38"/>
            <p:cNvGraphicFramePr>
              <a:graphicFrameLocks noChangeAspect="1"/>
            </p:cNvGraphicFramePr>
            <p:nvPr/>
          </p:nvGraphicFramePr>
          <p:xfrm>
            <a:off x="4587819" y="4158580"/>
            <a:ext cx="420688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0" name="Equation" r:id="rId15" imgW="215900" imgH="215900" progId="Equation.3">
                    <p:embed/>
                  </p:oleObj>
                </mc:Choice>
                <mc:Fallback>
                  <p:oleObj name="Equation" r:id="rId15" imgW="215900" imgH="2159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7819" y="4158580"/>
                          <a:ext cx="420688" cy="420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3" name="Object 39"/>
            <p:cNvGraphicFramePr>
              <a:graphicFrameLocks noChangeAspect="1"/>
            </p:cNvGraphicFramePr>
            <p:nvPr/>
          </p:nvGraphicFramePr>
          <p:xfrm>
            <a:off x="7577201" y="3923012"/>
            <a:ext cx="420687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1" name="Equation" r:id="rId16" imgW="215900" imgH="203200" progId="Equation.3">
                    <p:embed/>
                  </p:oleObj>
                </mc:Choice>
                <mc:Fallback>
                  <p:oleObj name="Equation" r:id="rId16" imgW="215900" imgH="20320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201" y="3923012"/>
                          <a:ext cx="420687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Arrow Connector 40"/>
            <p:cNvCxnSpPr/>
            <p:nvPr/>
          </p:nvCxnSpPr>
          <p:spPr>
            <a:xfrm>
              <a:off x="5453140" y="2830028"/>
              <a:ext cx="1732228" cy="1065115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453140" y="2957017"/>
              <a:ext cx="2411782" cy="106829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5151468" y="2957017"/>
              <a:ext cx="149248" cy="938127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634142" y="2644307"/>
              <a:ext cx="2152980" cy="16826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7577541" y="3060194"/>
              <a:ext cx="287381" cy="834949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51227" idx="1"/>
            </p:cNvCxnSpPr>
            <p:nvPr/>
          </p:nvCxnSpPr>
          <p:spPr>
            <a:xfrm flipV="1">
              <a:off x="5616677" y="4120548"/>
              <a:ext cx="1433733" cy="152386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4940298" y="1915711"/>
              <a:ext cx="943120" cy="400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(X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1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1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FF0000"/>
                </a:solidFill>
                <a:latin typeface="Tahoma" charset="0"/>
                <a:ea typeface="+mn-ea"/>
                <a:cs typeface="+mn-cs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7890326" y="2103019"/>
              <a:ext cx="941532" cy="40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(X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2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2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FF0000"/>
                </a:solidFill>
                <a:latin typeface="Tahoma" charset="0"/>
                <a:ea typeface="+mn-ea"/>
                <a:cs typeface="+mn-cs"/>
              </a:endParaRP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4889490" y="4493577"/>
              <a:ext cx="941532" cy="400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(X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3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3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FF0000"/>
                </a:solidFill>
                <a:latin typeface="Tahoma" charset="0"/>
                <a:ea typeface="+mn-ea"/>
                <a:cs typeface="+mn-cs"/>
              </a:endParaRPr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7067874" y="4344366"/>
              <a:ext cx="941532" cy="400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(X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4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4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FF0000"/>
                </a:solidFill>
                <a:latin typeface="Tahoma" charset="0"/>
                <a:ea typeface="+mn-ea"/>
                <a:cs typeface="+mn-cs"/>
              </a:endParaRPr>
            </a:p>
          </p:txBody>
        </p:sp>
      </p:grpSp>
      <p:sp>
        <p:nvSpPr>
          <p:cNvPr id="51225" name="TextBox 60"/>
          <p:cNvSpPr txBox="1">
            <a:spLocks noChangeArrowheads="1"/>
          </p:cNvSpPr>
          <p:nvPr/>
        </p:nvSpPr>
        <p:spPr bwMode="auto">
          <a:xfrm>
            <a:off x="266700" y="6210300"/>
            <a:ext cx="86693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Nonnegative matrix factorization: [D. D. Lee and H. S. Seung, Nature, 401(6755):788–791, 1999.]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Dynamic Peer Discovery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3E9F1-530D-3748-AEE9-59A8FF2B8E2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3251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3" r="-22733"/>
          <a:stretch>
            <a:fillRect/>
          </a:stretch>
        </p:blipFill>
        <p:spPr bwMode="auto">
          <a:xfrm>
            <a:off x="3427413" y="1814513"/>
            <a:ext cx="1274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4456113" y="2011363"/>
            <a:ext cx="95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Tracker</a:t>
            </a:r>
          </a:p>
        </p:txBody>
      </p:sp>
      <p:pic>
        <p:nvPicPr>
          <p:cNvPr id="5325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438525"/>
            <a:ext cx="8588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498850"/>
            <a:ext cx="8334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2900363" y="2516188"/>
            <a:ext cx="1030287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49563" y="2533650"/>
            <a:ext cx="892175" cy="966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456113" y="2619375"/>
            <a:ext cx="1165225" cy="966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6763" y="2579688"/>
            <a:ext cx="1184275" cy="950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455738" y="2581275"/>
          <a:ext cx="1679574" cy="39687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559858"/>
                <a:gridCol w="559858"/>
                <a:gridCol w="559858"/>
              </a:tblGrid>
              <a:tr h="3968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aseline="-25000" dirty="0"/>
                    </a:p>
                  </a:txBody>
                  <a:tcPr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5</a:t>
                      </a:r>
                      <a:endParaRPr lang="en-US" sz="2000" baseline="-25000" dirty="0"/>
                    </a:p>
                  </a:txBody>
                  <a:tcPr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568950" y="2636838"/>
          <a:ext cx="1679574" cy="371475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559858"/>
                <a:gridCol w="559858"/>
                <a:gridCol w="559858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98" marB="4579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98" marB="4579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r>
                        <a:rPr lang="en-US" sz="1800" baseline="-25000" dirty="0" smtClean="0"/>
                        <a:t>6</a:t>
                      </a:r>
                      <a:endParaRPr lang="en-US" sz="1800" baseline="-25000" dirty="0"/>
                    </a:p>
                  </a:txBody>
                  <a:tcPr marT="45798" marB="4579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Left-Right Arrow 36"/>
          <p:cNvSpPr/>
          <p:nvPr/>
        </p:nvSpPr>
        <p:spPr>
          <a:xfrm>
            <a:off x="3082925" y="3665538"/>
            <a:ext cx="2486025" cy="315912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55675" y="4302125"/>
          <a:ext cx="2479675" cy="39687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95935"/>
                <a:gridCol w="495935"/>
                <a:gridCol w="495935"/>
                <a:gridCol w="495935"/>
                <a:gridCol w="495935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 marL="91459" marR="91459"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aseline="-25000" dirty="0"/>
                    </a:p>
                  </a:txBody>
                  <a:tcPr marL="91459" marR="91459"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4</a:t>
                      </a:r>
                      <a:endParaRPr lang="en-US" sz="2000" baseline="-25000" dirty="0"/>
                    </a:p>
                  </a:txBody>
                  <a:tcPr marL="91459" marR="91459"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5</a:t>
                      </a:r>
                      <a:endParaRPr lang="en-US" sz="2000" baseline="-25000" dirty="0"/>
                    </a:p>
                  </a:txBody>
                  <a:tcPr marL="91459" marR="91459"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6</a:t>
                      </a:r>
                      <a:endParaRPr lang="en-US" sz="2000" baseline="-25000" dirty="0"/>
                    </a:p>
                  </a:txBody>
                  <a:tcPr marL="91459" marR="91459" marT="45793" marB="4579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78450" y="4332288"/>
          <a:ext cx="2757490" cy="39585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551498"/>
                <a:gridCol w="551498"/>
                <a:gridCol w="551498"/>
                <a:gridCol w="551498"/>
                <a:gridCol w="551498"/>
              </a:tblGrid>
              <a:tr h="3952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 marL="91459" marR="91459" marT="45526" marB="455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aseline="-25000" dirty="0"/>
                    </a:p>
                  </a:txBody>
                  <a:tcPr marL="91459" marR="91459" marT="45526" marB="455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4</a:t>
                      </a:r>
                      <a:endParaRPr lang="en-US" sz="2000" baseline="-25000" dirty="0"/>
                    </a:p>
                  </a:txBody>
                  <a:tcPr marL="91459" marR="91459" marT="45526" marB="455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5</a:t>
                      </a:r>
                      <a:endParaRPr lang="en-US" sz="2000" baseline="-25000" dirty="0"/>
                    </a:p>
                  </a:txBody>
                  <a:tcPr marL="91459" marR="91459" marT="45526" marB="455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6</a:t>
                      </a:r>
                      <a:endParaRPr lang="en-US" sz="2000" baseline="-25000" dirty="0"/>
                    </a:p>
                  </a:txBody>
                  <a:tcPr marL="91459" marR="91459" marT="45526" marB="455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308" name="Object 40"/>
          <p:cNvGraphicFramePr>
            <a:graphicFrameLocks noChangeAspect="1"/>
          </p:cNvGraphicFramePr>
          <p:nvPr/>
        </p:nvGraphicFramePr>
        <p:xfrm>
          <a:off x="1677988" y="3646488"/>
          <a:ext cx="3952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Equation" r:id="rId7" imgW="203200" imgH="203200" progId="Equation.3">
                  <p:embed/>
                </p:oleObj>
              </mc:Choice>
              <mc:Fallback>
                <p:oleObj name="Equation" r:id="rId7" imgW="203200" imgH="2032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3646488"/>
                        <a:ext cx="3952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09" name="Object 41"/>
          <p:cNvGraphicFramePr>
            <a:graphicFrameLocks noChangeAspect="1"/>
          </p:cNvGraphicFramePr>
          <p:nvPr/>
        </p:nvGraphicFramePr>
        <p:xfrm>
          <a:off x="6505575" y="3595688"/>
          <a:ext cx="4206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Equation" r:id="rId9" imgW="215900" imgH="203200" progId="Equation.3">
                  <p:embed/>
                </p:oleObj>
              </mc:Choice>
              <mc:Fallback>
                <p:oleObj name="Equation" r:id="rId9" imgW="215900" imgH="2032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3595688"/>
                        <a:ext cx="4206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olded Corner 42"/>
          <p:cNvSpPr/>
          <p:nvPr/>
        </p:nvSpPr>
        <p:spPr>
          <a:xfrm>
            <a:off x="2454275" y="5070475"/>
            <a:ext cx="3948113" cy="635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Gossip among nodes</a:t>
            </a:r>
          </a:p>
        </p:txBody>
      </p:sp>
      <p:sp>
        <p:nvSpPr>
          <p:cNvPr id="53311" name="Rectangle 1"/>
          <p:cNvSpPr>
            <a:spLocks noChangeArrowheads="1"/>
          </p:cNvSpPr>
          <p:nvPr/>
        </p:nvSpPr>
        <p:spPr bwMode="auto">
          <a:xfrm>
            <a:off x="2312988" y="6172200"/>
            <a:ext cx="489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i="1"/>
              <a:t>N&gt;K</a:t>
            </a:r>
            <a:r>
              <a:rPr lang="en-US" sz="2000"/>
              <a:t>, all nodes become </a:t>
            </a:r>
            <a:r>
              <a:rPr lang="en-US" sz="2000" u="sng"/>
              <a:t>ordinary nodes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Background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System Design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Evaluation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Perspective Future Work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E65F1-6780-314D-B9DE-813DA836016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762000" y="1447800"/>
          <a:ext cx="6815138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Visio" r:id="rId4" imgW="5511800" imgH="3581400" progId="Visio.Drawing.11">
                  <p:embed/>
                </p:oleObj>
              </mc:Choice>
              <mc:Fallback>
                <p:oleObj name="Visio" r:id="rId4" imgW="5511800" imgH="3581400" progId="Visio.Drawing.11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6815138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Reference Node Selection</a:t>
            </a:r>
            <a:endParaRPr lang="en-GB" sz="3600">
              <a:latin typeface="Arial" charset="0"/>
            </a:endParaRP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1763713" y="2276475"/>
            <a:ext cx="865187" cy="10810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635375" y="2349500"/>
            <a:ext cx="360363" cy="5746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4643438" y="3357563"/>
            <a:ext cx="1296987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2720975" y="5084763"/>
            <a:ext cx="1706563" cy="0"/>
          </a:xfrm>
          <a:prstGeom prst="line">
            <a:avLst/>
          </a:prstGeom>
          <a:noFill/>
          <a:ln w="76200">
            <a:solidFill>
              <a:srgbClr val="2C03B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 flipV="1">
            <a:off x="1692275" y="3789363"/>
            <a:ext cx="790575" cy="935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5076825" y="3789363"/>
            <a:ext cx="863600" cy="10080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V="1">
            <a:off x="2484438" y="3357563"/>
            <a:ext cx="1800225" cy="13668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V="1">
            <a:off x="1835150" y="3141663"/>
            <a:ext cx="2160588" cy="43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2484438" y="2565400"/>
            <a:ext cx="719137" cy="215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 flipV="1">
            <a:off x="3276600" y="2565400"/>
            <a:ext cx="1150938" cy="2519363"/>
          </a:xfrm>
          <a:prstGeom prst="line">
            <a:avLst/>
          </a:prstGeom>
          <a:noFill/>
          <a:ln w="76200">
            <a:solidFill>
              <a:srgbClr val="2C03B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 flipV="1">
            <a:off x="4356100" y="3429000"/>
            <a:ext cx="71438" cy="1655763"/>
          </a:xfrm>
          <a:prstGeom prst="line">
            <a:avLst/>
          </a:prstGeom>
          <a:noFill/>
          <a:ln w="76200">
            <a:solidFill>
              <a:srgbClr val="2C03B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>
            <a:off x="2720975" y="3789363"/>
            <a:ext cx="3219450" cy="10080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553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787525"/>
            <a:ext cx="6667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859338"/>
            <a:ext cx="5842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899025"/>
            <a:ext cx="6191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387725"/>
            <a:ext cx="623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56032-9C60-1C4F-95B2-34EEA18D76A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5316" name="TextBox 23"/>
          <p:cNvSpPr txBox="1">
            <a:spLocks noChangeArrowheads="1"/>
          </p:cNvSpPr>
          <p:nvPr/>
        </p:nvSpPr>
        <p:spPr bwMode="auto">
          <a:xfrm>
            <a:off x="666750" y="5932488"/>
            <a:ext cx="7581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/>
              <a:t>Every new node randomly selects </a:t>
            </a:r>
            <a:r>
              <a:rPr lang="en-US" sz="2000" i="1"/>
              <a:t>K</a:t>
            </a:r>
            <a:r>
              <a:rPr lang="en-US" sz="2000"/>
              <a:t> existing nodes as reference nodes</a:t>
            </a:r>
          </a:p>
        </p:txBody>
      </p:sp>
      <p:pic>
        <p:nvPicPr>
          <p:cNvPr id="5531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141663"/>
            <a:ext cx="6667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51125"/>
            <a:ext cx="6667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Measurement and </a:t>
            </a:r>
            <a:br>
              <a:rPr lang="en-US" sz="3200">
                <a:latin typeface="Arial" charset="0"/>
              </a:rPr>
            </a:br>
            <a:r>
              <a:rPr lang="en-US" sz="3200">
                <a:latin typeface="Arial" charset="0"/>
              </a:rPr>
              <a:t>Bootstrap Coordinates Calculation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10DA5-AC00-704A-BFB3-21AE13AC299D}" type="slidenum">
              <a:rPr lang="en-GB"/>
              <a:pPr>
                <a:defRPr/>
              </a:pPr>
              <a:t>21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595313" y="1598613"/>
            <a:ext cx="99536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8963" y="1871663"/>
            <a:ext cx="995362" cy="0"/>
          </a:xfrm>
          <a:prstGeom prst="line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49" name="TextBox 10"/>
          <p:cNvSpPr txBox="1">
            <a:spLocks noChangeArrowheads="1"/>
          </p:cNvSpPr>
          <p:nvPr/>
        </p:nvSpPr>
        <p:spPr bwMode="auto">
          <a:xfrm>
            <a:off x="1590675" y="1414463"/>
            <a:ext cx="217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Measured Distance</a:t>
            </a:r>
          </a:p>
        </p:txBody>
      </p:sp>
      <p:sp>
        <p:nvSpPr>
          <p:cNvPr id="57350" name="TextBox 11"/>
          <p:cNvSpPr txBox="1">
            <a:spLocks noChangeArrowheads="1"/>
          </p:cNvSpPr>
          <p:nvPr/>
        </p:nvSpPr>
        <p:spPr bwMode="auto">
          <a:xfrm>
            <a:off x="1608138" y="1685925"/>
            <a:ext cx="2468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Predicted Distance</a:t>
            </a:r>
          </a:p>
        </p:txBody>
      </p:sp>
      <p:pic>
        <p:nvPicPr>
          <p:cNvPr id="57351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6528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5479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3161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3796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5" name="Object 29"/>
          <p:cNvGraphicFramePr>
            <a:graphicFrameLocks noChangeAspect="1"/>
          </p:cNvGraphicFramePr>
          <p:nvPr/>
        </p:nvGraphicFramePr>
        <p:xfrm>
          <a:off x="2274888" y="2587625"/>
          <a:ext cx="4794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Equation" r:id="rId6" imgW="317500" imgH="101600" progId="Equation.3">
                  <p:embed/>
                </p:oleObj>
              </mc:Choice>
              <mc:Fallback>
                <p:oleObj name="Equation" r:id="rId6" imgW="317500" imgH="101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587625"/>
                        <a:ext cx="479425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30"/>
          <p:cNvGraphicFramePr>
            <a:graphicFrameLocks noChangeAspect="1"/>
          </p:cNvGraphicFramePr>
          <p:nvPr/>
        </p:nvGraphicFramePr>
        <p:xfrm>
          <a:off x="862013" y="2543175"/>
          <a:ext cx="3460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Equation" r:id="rId8" imgW="177800" imgH="203200" progId="Equation.3">
                  <p:embed/>
                </p:oleObj>
              </mc:Choice>
              <mc:Fallback>
                <p:oleObj name="Equation" r:id="rId8" imgW="177800" imgH="203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543175"/>
                        <a:ext cx="3460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31"/>
          <p:cNvGraphicFramePr>
            <a:graphicFrameLocks noChangeAspect="1"/>
          </p:cNvGraphicFramePr>
          <p:nvPr/>
        </p:nvGraphicFramePr>
        <p:xfrm>
          <a:off x="1847850" y="2452688"/>
          <a:ext cx="3714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Equation" r:id="rId10" imgW="190500" imgH="203200" progId="Equation.3">
                  <p:embed/>
                </p:oleObj>
              </mc:Choice>
              <mc:Fallback>
                <p:oleObj name="Equation" r:id="rId10" imgW="190500" imgH="203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452688"/>
                        <a:ext cx="3714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33"/>
          <p:cNvGraphicFramePr>
            <a:graphicFrameLocks noChangeAspect="1"/>
          </p:cNvGraphicFramePr>
          <p:nvPr/>
        </p:nvGraphicFramePr>
        <p:xfrm>
          <a:off x="3409950" y="2474913"/>
          <a:ext cx="4206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Equation" r:id="rId12" imgW="215900" imgH="203200" progId="Equation.3">
                  <p:embed/>
                </p:oleObj>
              </mc:Choice>
              <mc:Fallback>
                <p:oleObj name="Equation" r:id="rId12" imgW="215900" imgH="203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2474913"/>
                        <a:ext cx="4206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838200" y="3233738"/>
            <a:ext cx="746125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722438" y="2928938"/>
            <a:ext cx="134937" cy="71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238375" y="2992438"/>
            <a:ext cx="695325" cy="812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63575" y="5087938"/>
            <a:ext cx="7848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Node </a:t>
            </a:r>
            <a:r>
              <a:rPr lang="en-US" i="1"/>
              <a:t>H</a:t>
            </a:r>
            <a:r>
              <a:rPr lang="en-US" i="1" baseline="-25000"/>
              <a:t>new</a:t>
            </a:r>
            <a:r>
              <a:rPr lang="en-US"/>
              <a:t> computes its own coordinates by minimizing the overall discrepancy between predicted distances and measured distances (Non-negative least squares)</a:t>
            </a:r>
          </a:p>
        </p:txBody>
      </p:sp>
      <p:graphicFrame>
        <p:nvGraphicFramePr>
          <p:cNvPr id="57363" name="Object 59"/>
          <p:cNvGraphicFramePr>
            <a:graphicFrameLocks noChangeAspect="1"/>
          </p:cNvGraphicFramePr>
          <p:nvPr/>
        </p:nvGraphicFramePr>
        <p:xfrm>
          <a:off x="2173288" y="3998913"/>
          <a:ext cx="5588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5" name="Equation" r:id="rId14" imgW="317500" imgH="215900" progId="Equation.3">
                  <p:embed/>
                </p:oleObj>
              </mc:Choice>
              <mc:Fallback>
                <p:oleObj name="Equation" r:id="rId14" imgW="317500" imgH="2159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3998913"/>
                        <a:ext cx="5588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762500" y="1979613"/>
            <a:ext cx="3759200" cy="2676525"/>
            <a:chOff x="4762381" y="1979486"/>
            <a:chExt cx="3759319" cy="2676727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4762381" y="2185877"/>
              <a:ext cx="941418" cy="40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(X</a:t>
              </a:r>
              <a:r>
                <a:rPr lang="en-US" altLang="zh-CN" sz="2000" baseline="-25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1</a:t>
              </a: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1</a:t>
              </a: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009900"/>
                </a:solidFill>
                <a:latin typeface="Tahoma" charset="0"/>
                <a:ea typeface="+mn-ea"/>
                <a:cs typeface="+mn-cs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7431053" y="2033465"/>
              <a:ext cx="955705" cy="40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(X</a:t>
              </a:r>
              <a:r>
                <a:rPr lang="en-US" altLang="zh-CN" sz="2000" baseline="-25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K</a:t>
              </a: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K</a:t>
              </a: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009900"/>
                </a:solidFill>
                <a:latin typeface="Tahoma" charset="0"/>
                <a:ea typeface="+mn-ea"/>
                <a:cs typeface="+mn-cs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048297" y="1979486"/>
              <a:ext cx="943005" cy="40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(X</a:t>
              </a:r>
              <a:r>
                <a:rPr lang="en-US" altLang="zh-CN" sz="2000" baseline="-25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2</a:t>
              </a: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2</a:t>
              </a:r>
              <a:r>
                <a:rPr lang="en-US" altLang="zh-CN" sz="2000" dirty="0">
                  <a:solidFill>
                    <a:srgbClr val="0099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009900"/>
                </a:solidFill>
                <a:latin typeface="Tahoma" charset="0"/>
                <a:ea typeface="+mn-ea"/>
                <a:cs typeface="+mn-cs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6210227" y="4256133"/>
              <a:ext cx="1379582" cy="40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(</a:t>
              </a:r>
              <a:r>
                <a:rPr lang="en-US" altLang="zh-CN" sz="2000" dirty="0" err="1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X</a:t>
              </a:r>
              <a:r>
                <a:rPr lang="en-US" altLang="zh-CN" sz="2000" baseline="-25000" dirty="0" err="1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new</a:t>
              </a:r>
              <a:r>
                <a:rPr lang="en-US" altLang="zh-CN" sz="2000" dirty="0" err="1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,Y</a:t>
              </a:r>
              <a:r>
                <a:rPr lang="en-US" altLang="zh-CN" sz="2000" baseline="-25000" dirty="0" err="1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new</a:t>
              </a:r>
              <a:r>
                <a:rPr lang="en-US" altLang="zh-CN" sz="2000" dirty="0">
                  <a:solidFill>
                    <a:srgbClr val="FF0000"/>
                  </a:solidFill>
                  <a:latin typeface="Tahoma" charset="0"/>
                  <a:ea typeface="宋体" charset="0"/>
                  <a:cs typeface="宋体" charset="0"/>
                </a:rPr>
                <a:t>)</a:t>
              </a:r>
              <a:endParaRPr lang="en-US" sz="2000" dirty="0">
                <a:solidFill>
                  <a:srgbClr val="FF0000"/>
                </a:solidFill>
                <a:latin typeface="Tahoma" charset="0"/>
                <a:ea typeface="+mn-ea"/>
                <a:cs typeface="+mn-cs"/>
              </a:endParaRPr>
            </a:p>
          </p:txBody>
        </p:sp>
        <p:pic>
          <p:nvPicPr>
            <p:cNvPr id="57369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604" y="3652795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70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515" y="2548047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71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408" y="2379139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7372" name="Object 49"/>
            <p:cNvGraphicFramePr>
              <a:graphicFrameLocks noChangeAspect="1"/>
            </p:cNvGraphicFramePr>
            <p:nvPr/>
          </p:nvGraphicFramePr>
          <p:xfrm>
            <a:off x="7015673" y="2587448"/>
            <a:ext cx="479918" cy="153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6" name="Equation" r:id="rId16" imgW="317500" imgH="101600" progId="Equation.3">
                    <p:embed/>
                  </p:oleObj>
                </mc:Choice>
                <mc:Fallback>
                  <p:oleObj name="Equation" r:id="rId16" imgW="317500" imgH="10160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5673" y="2587448"/>
                          <a:ext cx="479918" cy="153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73" name="Object 50"/>
            <p:cNvGraphicFramePr>
              <a:graphicFrameLocks noChangeAspect="1"/>
            </p:cNvGraphicFramePr>
            <p:nvPr/>
          </p:nvGraphicFramePr>
          <p:xfrm>
            <a:off x="5551488" y="2543175"/>
            <a:ext cx="346075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7" name="Equation" r:id="rId17" imgW="177800" imgH="203200" progId="Equation.3">
                    <p:embed/>
                  </p:oleObj>
                </mc:Choice>
                <mc:Fallback>
                  <p:oleObj name="Equation" r:id="rId17" imgW="177800" imgH="203200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1488" y="2543175"/>
                          <a:ext cx="346075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74" name="Object 51"/>
            <p:cNvGraphicFramePr>
              <a:graphicFrameLocks noChangeAspect="1"/>
            </p:cNvGraphicFramePr>
            <p:nvPr/>
          </p:nvGraphicFramePr>
          <p:xfrm>
            <a:off x="6672263" y="2452688"/>
            <a:ext cx="371475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8" name="Equation" r:id="rId19" imgW="190500" imgH="203200" progId="Equation.3">
                    <p:embed/>
                  </p:oleObj>
                </mc:Choice>
                <mc:Fallback>
                  <p:oleObj name="Equation" r:id="rId19" imgW="190500" imgH="20320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2263" y="2452688"/>
                          <a:ext cx="371475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75" name="Object 52"/>
            <p:cNvGraphicFramePr>
              <a:graphicFrameLocks noChangeAspect="1"/>
            </p:cNvGraphicFramePr>
            <p:nvPr/>
          </p:nvGraphicFramePr>
          <p:xfrm>
            <a:off x="8101013" y="2474913"/>
            <a:ext cx="420687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9" name="Equation" r:id="rId21" imgW="215900" imgH="203200" progId="Equation.3">
                    <p:embed/>
                  </p:oleObj>
                </mc:Choice>
                <mc:Fallback>
                  <p:oleObj name="Equation" r:id="rId21" imgW="215900" imgH="20320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1013" y="2474913"/>
                          <a:ext cx="420687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Arrow Connector 53"/>
            <p:cNvCxnSpPr/>
            <p:nvPr/>
          </p:nvCxnSpPr>
          <p:spPr>
            <a:xfrm>
              <a:off x="5527580" y="3233706"/>
              <a:ext cx="747737" cy="571543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411846" y="2928883"/>
              <a:ext cx="136529" cy="711254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6927800" y="2992387"/>
              <a:ext cx="696935" cy="812861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7379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507" y="2298019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7380" name="Object 60"/>
            <p:cNvGraphicFramePr>
              <a:graphicFrameLocks noChangeAspect="1"/>
            </p:cNvGraphicFramePr>
            <p:nvPr/>
          </p:nvGraphicFramePr>
          <p:xfrm>
            <a:off x="6878638" y="3851275"/>
            <a:ext cx="55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90" name="Equation" r:id="rId23" imgW="317500" imgH="215900" progId="Equation.3">
                    <p:embed/>
                  </p:oleObj>
                </mc:Choice>
                <mc:Fallback>
                  <p:oleObj name="Equation" r:id="rId23" imgW="317500" imgH="215900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8" y="3851275"/>
                          <a:ext cx="5588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Accuracy of Reference Coordinates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55600" y="1498600"/>
          <a:ext cx="8432800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4EABD-2887-7C4F-BBEB-4A6FDC615C4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972300" y="1690688"/>
            <a:ext cx="960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(X</a:t>
            </a:r>
            <a:r>
              <a:rPr lang="en-US" altLang="zh-CN" sz="2000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A</a:t>
            </a: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,Y</a:t>
            </a:r>
            <a:r>
              <a:rPr lang="en-US" altLang="zh-CN" sz="2000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A</a:t>
            </a: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)</a:t>
            </a:r>
            <a:endParaRPr lang="en-US" sz="2000" dirty="0">
              <a:solidFill>
                <a:srgbClr val="009900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59397" name="TextBox 12"/>
          <p:cNvSpPr txBox="1">
            <a:spLocks noChangeArrowheads="1"/>
          </p:cNvSpPr>
          <p:nvPr/>
        </p:nvSpPr>
        <p:spPr bwMode="auto">
          <a:xfrm>
            <a:off x="992188" y="6167438"/>
            <a:ext cx="549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Distance between Node A and every other node</a:t>
            </a:r>
          </a:p>
        </p:txBody>
      </p:sp>
      <p:sp>
        <p:nvSpPr>
          <p:cNvPr id="59398" name="TextBox 13"/>
          <p:cNvSpPr txBox="1">
            <a:spLocks noChangeArrowheads="1"/>
          </p:cNvSpPr>
          <p:nvPr/>
        </p:nvSpPr>
        <p:spPr bwMode="auto">
          <a:xfrm>
            <a:off x="6972300" y="2817813"/>
            <a:ext cx="146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Node A</a:t>
            </a:r>
          </a:p>
        </p:txBody>
      </p:sp>
      <p:pic>
        <p:nvPicPr>
          <p:cNvPr id="5939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9907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03750"/>
            <a:ext cx="13096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Accuracy of Reference Coordinates (cont.)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5600" y="1498600"/>
          <a:ext cx="8432800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3133B-D93A-054F-923B-B5B349D5BD9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992188" y="6167438"/>
            <a:ext cx="549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Distance between Node B and every other node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4391025"/>
            <a:ext cx="1776412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2012950"/>
            <a:ext cx="9096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972300" y="1690688"/>
            <a:ext cx="955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(X</a:t>
            </a:r>
            <a:r>
              <a:rPr lang="en-US" altLang="zh-CN" sz="2000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B</a:t>
            </a: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,Y</a:t>
            </a:r>
            <a:r>
              <a:rPr lang="en-US" altLang="zh-CN" sz="2000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B</a:t>
            </a: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)</a:t>
            </a:r>
            <a:endParaRPr lang="en-US" sz="2000" dirty="0">
              <a:solidFill>
                <a:srgbClr val="009900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930400" y="2505075"/>
            <a:ext cx="4552950" cy="188595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Misleading the nodes referring to Node B!!</a:t>
            </a:r>
          </a:p>
        </p:txBody>
      </p:sp>
      <p:sp>
        <p:nvSpPr>
          <p:cNvPr id="61449" name="TextBox 10"/>
          <p:cNvSpPr txBox="1">
            <a:spLocks noChangeArrowheads="1"/>
          </p:cNvSpPr>
          <p:nvPr/>
        </p:nvSpPr>
        <p:spPr bwMode="auto">
          <a:xfrm>
            <a:off x="6972300" y="2817813"/>
            <a:ext cx="146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Node B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Referring to </a:t>
            </a:r>
            <a:r>
              <a:rPr lang="en-US" dirty="0" smtClean="0">
                <a:ea typeface="+mj-ea"/>
                <a:cs typeface="+mj-cs"/>
              </a:rPr>
              <a:t>Inaccurate Coordinates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A871C-0BF2-7F4C-BFE2-E190753EA38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1003300" y="186690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(X</a:t>
            </a:r>
            <a:r>
              <a:rPr lang="en-US" altLang="zh-CN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1</a:t>
            </a: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,Y</a:t>
            </a:r>
            <a:r>
              <a:rPr lang="en-US" altLang="zh-CN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1</a:t>
            </a: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)</a:t>
            </a:r>
            <a:endParaRPr lang="en-US" dirty="0">
              <a:solidFill>
                <a:srgbClr val="009900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671888" y="1665288"/>
            <a:ext cx="879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(X</a:t>
            </a:r>
            <a:r>
              <a:rPr lang="en-US" altLang="zh-CN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K</a:t>
            </a: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,Y</a:t>
            </a:r>
            <a:r>
              <a:rPr lang="en-US" altLang="zh-CN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K</a:t>
            </a: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)</a:t>
            </a:r>
            <a:endParaRPr lang="en-US" dirty="0">
              <a:solidFill>
                <a:srgbClr val="009900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2289175" y="1611313"/>
            <a:ext cx="866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(X</a:t>
            </a:r>
            <a:r>
              <a:rPr lang="en-US" altLang="zh-CN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2</a:t>
            </a: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,Y</a:t>
            </a:r>
            <a:r>
              <a:rPr lang="en-US" altLang="zh-CN" baseline="-25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2</a:t>
            </a:r>
            <a:r>
              <a:rPr lang="en-US" altLang="zh-CN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)</a:t>
            </a:r>
            <a:endParaRPr lang="en-US" dirty="0">
              <a:solidFill>
                <a:srgbClr val="009900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5160963" y="4046538"/>
            <a:ext cx="1260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ahoma" charset="0"/>
                <a:ea typeface="宋体" charset="0"/>
                <a:cs typeface="宋体" charset="0"/>
              </a:rPr>
              <a:t>(</a:t>
            </a:r>
            <a:r>
              <a:rPr lang="en-US" altLang="zh-CN" dirty="0" err="1">
                <a:solidFill>
                  <a:srgbClr val="FF0000"/>
                </a:solidFill>
                <a:latin typeface="Tahoma" charset="0"/>
                <a:ea typeface="宋体" charset="0"/>
                <a:cs typeface="宋体" charset="0"/>
              </a:rPr>
              <a:t>X</a:t>
            </a:r>
            <a:r>
              <a:rPr lang="en-US" altLang="zh-CN" baseline="-25000" dirty="0" err="1">
                <a:solidFill>
                  <a:srgbClr val="FF0000"/>
                </a:solidFill>
                <a:latin typeface="Tahoma" charset="0"/>
                <a:ea typeface="宋体" charset="0"/>
                <a:cs typeface="宋体" charset="0"/>
              </a:rPr>
              <a:t>new</a:t>
            </a:r>
            <a:r>
              <a:rPr lang="en-US" altLang="zh-CN" dirty="0" err="1">
                <a:solidFill>
                  <a:srgbClr val="FF0000"/>
                </a:solidFill>
                <a:latin typeface="Tahoma" charset="0"/>
                <a:ea typeface="宋体" charset="0"/>
                <a:cs typeface="宋体" charset="0"/>
              </a:rPr>
              <a:t>,Y</a:t>
            </a:r>
            <a:r>
              <a:rPr lang="en-US" altLang="zh-CN" baseline="-25000" dirty="0" err="1">
                <a:solidFill>
                  <a:srgbClr val="FF0000"/>
                </a:solidFill>
                <a:latin typeface="Tahoma" charset="0"/>
                <a:ea typeface="宋体" charset="0"/>
                <a:cs typeface="宋体" charset="0"/>
              </a:rPr>
              <a:t>new</a:t>
            </a:r>
            <a:r>
              <a:rPr lang="en-US" altLang="zh-CN" dirty="0">
                <a:solidFill>
                  <a:srgbClr val="FF0000"/>
                </a:solidFill>
                <a:latin typeface="Tahoma" charset="0"/>
                <a:ea typeface="宋体" charset="0"/>
                <a:cs typeface="宋体" charset="0"/>
              </a:rPr>
              <a:t>)</a:t>
            </a:r>
            <a:endParaRPr lang="en-US" dirty="0">
              <a:solidFill>
                <a:srgbClr val="FF0000"/>
              </a:solidFill>
              <a:latin typeface="Tahoma" charset="0"/>
              <a:ea typeface="+mn-ea"/>
              <a:cs typeface="+mn-cs"/>
            </a:endParaRPr>
          </a:p>
        </p:txBody>
      </p:sp>
      <p:pic>
        <p:nvPicPr>
          <p:cNvPr id="63495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304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20605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7" name="Object 49"/>
          <p:cNvGraphicFramePr>
            <a:graphicFrameLocks noChangeAspect="1"/>
          </p:cNvGraphicFramePr>
          <p:nvPr/>
        </p:nvGraphicFramePr>
        <p:xfrm>
          <a:off x="3257550" y="2268538"/>
          <a:ext cx="479425" cy="15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Equation" r:id="rId5" imgW="317500" imgH="101600" progId="Equation.3">
                  <p:embed/>
                </p:oleObj>
              </mc:Choice>
              <mc:Fallback>
                <p:oleObj name="Equation" r:id="rId5" imgW="317500" imgH="1016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268538"/>
                        <a:ext cx="479425" cy="15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50"/>
          <p:cNvGraphicFramePr>
            <a:graphicFrameLocks noChangeAspect="1"/>
          </p:cNvGraphicFramePr>
          <p:nvPr/>
        </p:nvGraphicFramePr>
        <p:xfrm>
          <a:off x="1793875" y="2225675"/>
          <a:ext cx="3460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Equation" r:id="rId7" imgW="177800" imgH="203200" progId="Equation.3">
                  <p:embed/>
                </p:oleObj>
              </mc:Choice>
              <mc:Fallback>
                <p:oleObj name="Equation" r:id="rId7" imgW="177800" imgH="203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225675"/>
                        <a:ext cx="3460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51"/>
          <p:cNvGraphicFramePr>
            <a:graphicFrameLocks noChangeAspect="1"/>
          </p:cNvGraphicFramePr>
          <p:nvPr/>
        </p:nvGraphicFramePr>
        <p:xfrm>
          <a:off x="2914650" y="2135188"/>
          <a:ext cx="3714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Equation" r:id="rId9" imgW="190500" imgH="203200" progId="Equation.3">
                  <p:embed/>
                </p:oleObj>
              </mc:Choice>
              <mc:Fallback>
                <p:oleObj name="Equation" r:id="rId9" imgW="190500" imgH="203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135188"/>
                        <a:ext cx="3714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52"/>
          <p:cNvGraphicFramePr>
            <a:graphicFrameLocks noChangeAspect="1"/>
          </p:cNvGraphicFramePr>
          <p:nvPr/>
        </p:nvGraphicFramePr>
        <p:xfrm>
          <a:off x="4341813" y="215741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Equation" r:id="rId11" imgW="215900" imgH="203200" progId="Equation.3">
                  <p:embed/>
                </p:oleObj>
              </mc:Choice>
              <mc:Fallback>
                <p:oleObj name="Equation" r:id="rId11" imgW="215900" imgH="203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2157413"/>
                        <a:ext cx="4206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1770063" y="2916238"/>
            <a:ext cx="746125" cy="5715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654300" y="2611438"/>
            <a:ext cx="134938" cy="7112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170238" y="2673350"/>
            <a:ext cx="695325" cy="8143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504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9796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05" name="Object 57"/>
          <p:cNvGraphicFramePr>
            <a:graphicFrameLocks noChangeAspect="1"/>
          </p:cNvGraphicFramePr>
          <p:nvPr/>
        </p:nvGraphicFramePr>
        <p:xfrm>
          <a:off x="2011363" y="3771900"/>
          <a:ext cx="5572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Equation" r:id="rId13" imgW="317500" imgH="215900" progId="Equation.3">
                  <p:embed/>
                </p:oleObj>
              </mc:Choice>
              <mc:Fallback>
                <p:oleObj name="Equation" r:id="rId13" imgW="317500" imgH="2159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3771900"/>
                        <a:ext cx="55721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411538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>
            <a:off x="1863725" y="2862263"/>
            <a:ext cx="3298825" cy="6223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890838" y="2611438"/>
            <a:ext cx="2271712" cy="8001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08488" y="2552700"/>
            <a:ext cx="984250" cy="8016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2516188" y="3422650"/>
            <a:ext cx="612775" cy="585788"/>
          </a:xfrm>
          <a:prstGeom prst="ellipse">
            <a:avLst/>
          </a:prstGeom>
          <a:ln w="38100" cmpd="sng">
            <a:solidFill>
              <a:srgbClr val="3366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0621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lded Corner 25"/>
          <p:cNvSpPr/>
          <p:nvPr/>
        </p:nvSpPr>
        <p:spPr>
          <a:xfrm>
            <a:off x="6188075" y="2611438"/>
            <a:ext cx="2498725" cy="1147762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Error Propagation: </a:t>
            </a:r>
            <a:r>
              <a:rPr lang="en-US" i="1" dirty="0" err="1"/>
              <a:t>H</a:t>
            </a:r>
            <a:r>
              <a:rPr lang="en-US" i="1" baseline="-25000" dirty="0" err="1"/>
              <a:t>new</a:t>
            </a:r>
            <a:r>
              <a:rPr lang="en-US" dirty="0"/>
              <a:t> may mislead nodes refer to it</a:t>
            </a:r>
          </a:p>
        </p:txBody>
      </p:sp>
      <p:pic>
        <p:nvPicPr>
          <p:cNvPr id="27" name="Content Placeholder 2"/>
          <p:cNvPicPr>
            <a:picLocks noGrp="1" noChangeAspect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2713"/>
          <a:stretch>
            <a:fillRect/>
          </a:stretch>
        </p:blipFill>
        <p:spPr>
          <a:xfrm>
            <a:off x="1463675" y="4548188"/>
            <a:ext cx="1000125" cy="611187"/>
          </a:xfrm>
        </p:spPr>
      </p:pic>
      <p:sp>
        <p:nvSpPr>
          <p:cNvPr id="28" name="Explosion 2 27"/>
          <p:cNvSpPr/>
          <p:nvPr/>
        </p:nvSpPr>
        <p:spPr>
          <a:xfrm>
            <a:off x="617538" y="4956175"/>
            <a:ext cx="3095625" cy="140017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Minimize the impact of R</a:t>
            </a:r>
            <a:r>
              <a:rPr lang="en-US" baseline="-25000" dirty="0"/>
              <a:t>K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754563" y="4724400"/>
            <a:ext cx="3597275" cy="16319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Give preference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accurate reference coordinates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6" grpId="0" animBg="1"/>
      <p:bldP spid="2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Heuristic Weight Assignment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55600" y="1516063"/>
          <a:ext cx="8432800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383A8-28E0-704C-867B-65D53A446CB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281738" y="3779838"/>
            <a:ext cx="2682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Bootstrap Coordinates</a:t>
            </a:r>
            <a:endParaRPr lang="en-US" sz="2000" dirty="0">
              <a:solidFill>
                <a:srgbClr val="009900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65541" name="TextBox 12"/>
          <p:cNvSpPr txBox="1">
            <a:spLocks noChangeArrowheads="1"/>
          </p:cNvSpPr>
          <p:nvPr/>
        </p:nvSpPr>
        <p:spPr bwMode="auto">
          <a:xfrm>
            <a:off x="735013" y="6167438"/>
            <a:ext cx="5748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Distance between </a:t>
            </a:r>
            <a:r>
              <a:rPr lang="en-US" sz="1800" b="1" i="1"/>
              <a:t>H</a:t>
            </a:r>
            <a:r>
              <a:rPr lang="en-US" sz="1800" b="1" i="1" baseline="-25000"/>
              <a:t>new</a:t>
            </a:r>
            <a:r>
              <a:rPr lang="en-US" sz="1800" b="1"/>
              <a:t> and every reference node</a:t>
            </a:r>
          </a:p>
        </p:txBody>
      </p:sp>
      <p:pic>
        <p:nvPicPr>
          <p:cNvPr id="6554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6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989763" y="3789363"/>
            <a:ext cx="1081087" cy="338137"/>
            <a:chOff x="6904370" y="5610443"/>
            <a:chExt cx="1082011" cy="33886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904370" y="5610443"/>
              <a:ext cx="1082011" cy="338867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04370" y="5616807"/>
              <a:ext cx="1082011" cy="332503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243638" y="3332163"/>
            <a:ext cx="2705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9900"/>
                </a:solidFill>
                <a:latin typeface="Tahoma" charset="0"/>
                <a:ea typeface="宋体" charset="0"/>
                <a:cs typeface="宋体" charset="0"/>
              </a:rPr>
              <a:t>Enhanced Coordinates</a:t>
            </a:r>
            <a:endParaRPr lang="en-US" sz="2000" dirty="0">
              <a:solidFill>
                <a:srgbClr val="009900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483350" y="5632450"/>
            <a:ext cx="2414588" cy="623888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Updating coordinates regularly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914900" y="1895475"/>
            <a:ext cx="1241425" cy="468313"/>
            <a:chOff x="4915648" y="1895226"/>
            <a:chExt cx="1240117" cy="468709"/>
          </a:xfrm>
        </p:grpSpPr>
        <p:pic>
          <p:nvPicPr>
            <p:cNvPr id="65560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543" y="1907681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1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648" y="1895226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2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963" y="1913267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157788" y="4357688"/>
            <a:ext cx="822325" cy="463550"/>
            <a:chOff x="-2297953" y="4385798"/>
            <a:chExt cx="822697" cy="463123"/>
          </a:xfrm>
        </p:grpSpPr>
        <p:pic>
          <p:nvPicPr>
            <p:cNvPr id="65558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3058" y="4398253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7953" y="4385798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978400" y="5081588"/>
            <a:ext cx="1239838" cy="468312"/>
            <a:chOff x="4915648" y="1895226"/>
            <a:chExt cx="1240117" cy="468709"/>
          </a:xfrm>
        </p:grpSpPr>
        <p:pic>
          <p:nvPicPr>
            <p:cNvPr id="65555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543" y="1907681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6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648" y="1895226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7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963" y="1913267"/>
              <a:ext cx="417802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457575"/>
            <a:ext cx="417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24163" y="1866900"/>
            <a:ext cx="238125" cy="6127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8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76775" y="4949825"/>
            <a:ext cx="182563" cy="6127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8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0688" y="3425825"/>
            <a:ext cx="2119312" cy="6127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8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57500" y="4179888"/>
            <a:ext cx="712788" cy="61436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8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5554" name="Object 29"/>
          <p:cNvGraphicFramePr>
            <a:graphicFrameLocks noChangeAspect="1"/>
          </p:cNvGraphicFramePr>
          <p:nvPr/>
        </p:nvGraphicFramePr>
        <p:xfrm>
          <a:off x="7035800" y="4918075"/>
          <a:ext cx="709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7" imgW="317500" imgH="215900" progId="Equation.3">
                  <p:embed/>
                </p:oleObj>
              </mc:Choice>
              <mc:Fallback>
                <p:oleObj name="Equation" r:id="rId7" imgW="317500" imgH="2159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4918075"/>
                        <a:ext cx="709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26" grpId="0"/>
      <p:bldP spid="3" grpId="0" animBg="1"/>
      <p:bldP spid="17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Evaluation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70115-42C0-7249-85AE-879F5917AB29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Evaluation Setup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Data sets</a:t>
            </a:r>
          </a:p>
          <a:p>
            <a:pPr lvl="1" eaLnBrk="1" hangingPunct="1"/>
            <a:r>
              <a:rPr lang="en-US">
                <a:latin typeface="Arial" charset="0"/>
              </a:rPr>
              <a:t>PL: 169 PlanetLab nodes</a:t>
            </a:r>
          </a:p>
          <a:p>
            <a:pPr lvl="1" eaLnBrk="1" hangingPunct="1"/>
            <a:r>
              <a:rPr lang="en-US">
                <a:latin typeface="Arial" charset="0"/>
              </a:rPr>
              <a:t>King: 1740 Internet DNS servers</a:t>
            </a:r>
          </a:p>
          <a:p>
            <a:pPr eaLnBrk="1" hangingPunct="1"/>
            <a:r>
              <a:rPr lang="en-US">
                <a:latin typeface="Arial" charset="0"/>
              </a:rPr>
              <a:t>Metric</a:t>
            </a:r>
          </a:p>
          <a:p>
            <a:pPr lvl="1" eaLnBrk="1" hangingPunct="1"/>
            <a:r>
              <a:rPr lang="en-US">
                <a:latin typeface="Arial" charset="0"/>
              </a:rPr>
              <a:t>Relative Error (RE)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F75C4-8BF4-8C4D-894B-774214E3640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544638" y="4560888"/>
          <a:ext cx="606266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4" imgW="2514600" imgH="444500" progId="Equation.3">
                  <p:embed/>
                </p:oleObj>
              </mc:Choice>
              <mc:Fallback>
                <p:oleObj name="Equation" r:id="rId4" imgW="25146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4560888"/>
                        <a:ext cx="6062662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76" r="-22176"/>
          <a:stretch>
            <a:fillRect/>
          </a:stretch>
        </p:blipFill>
        <p:spPr/>
      </p:pic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Arial" charset="0"/>
                <a:ea typeface="黑体" charset="0"/>
                <a:cs typeface="黑体" charset="0"/>
              </a:rPr>
              <a:t>Evaluation: </a:t>
            </a:r>
            <a:r>
              <a:rPr lang="en-US">
                <a:latin typeface="Arial" charset="0"/>
              </a:rPr>
              <a:t>Relative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42299-A9C8-254F-9A4F-E512304C5DC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53063" y="2708275"/>
            <a:ext cx="2355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90</a:t>
            </a:r>
            <a:r>
              <a:rPr lang="en-US" sz="1800" baseline="30000"/>
              <a:t>th</a:t>
            </a:r>
            <a:r>
              <a:rPr lang="en-US" sz="1800"/>
              <a:t> Percentile Relative Error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32438" y="2084388"/>
            <a:ext cx="314325" cy="477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63763" y="2084388"/>
            <a:ext cx="517207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82938" y="3598863"/>
          <a:ext cx="5503862" cy="1004887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375966"/>
                <a:gridCol w="1375966"/>
                <a:gridCol w="1375966"/>
                <a:gridCol w="1375966"/>
              </a:tblGrid>
              <a:tr h="639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Phoenix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Phoenix (Simple)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Vivaldi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IDES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</a:tr>
              <a:tr h="3653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0.63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0.91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0.83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0.89</a:t>
                      </a:r>
                      <a:endParaRPr lang="en-US" sz="1800" dirty="0"/>
                    </a:p>
                  </a:txBody>
                  <a:tcPr marL="91432" marR="91432" marT="45642" marB="4564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Evaluation (cont.)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Other findings through evaluation</a:t>
            </a:r>
          </a:p>
          <a:p>
            <a:pPr lvl="1" eaLnBrk="1" hangingPunct="1"/>
            <a:r>
              <a:rPr lang="en-US">
                <a:latin typeface="Arial" charset="0"/>
              </a:rPr>
              <a:t>Robust to node churn</a:t>
            </a:r>
          </a:p>
          <a:p>
            <a:pPr lvl="1" eaLnBrk="1" hangingPunct="1"/>
            <a:r>
              <a:rPr lang="en-US">
                <a:latin typeface="Arial" charset="0"/>
              </a:rPr>
              <a:t>Fast convergence</a:t>
            </a:r>
          </a:p>
          <a:p>
            <a:pPr lvl="1" eaLnBrk="1" hangingPunct="1"/>
            <a:r>
              <a:rPr lang="en-US">
                <a:latin typeface="Arial" charset="0"/>
              </a:rPr>
              <a:t>Robust to measurement anomalies</a:t>
            </a:r>
          </a:p>
          <a:p>
            <a:pPr lvl="1" eaLnBrk="1" hangingPunct="1"/>
            <a:r>
              <a:rPr lang="en-US">
                <a:latin typeface="Arial" charset="0"/>
              </a:rPr>
              <a:t>Robust to distance variation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CD824-2B63-C641-91A4-C21ED7445551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Background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8888"/>
            <a:ext cx="2133600" cy="365125"/>
          </a:xfrm>
        </p:spPr>
        <p:txBody>
          <a:bodyPr/>
          <a:lstStyle/>
          <a:p>
            <a:pPr>
              <a:defRPr/>
            </a:pPr>
            <a:fld id="{9174AC4F-1C7C-A647-9025-01C32543BB5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Future work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D083A-B867-B34C-BBB2-161C13852417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Perspective Topics</a:t>
            </a:r>
          </a:p>
        </p:txBody>
      </p:sp>
      <p:sp>
        <p:nvSpPr>
          <p:cNvPr id="7577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NC systems in mobile-centric environment</a:t>
            </a:r>
          </a:p>
          <a:p>
            <a:pPr lvl="1" eaLnBrk="1" hangingPunct="1"/>
            <a:r>
              <a:rPr lang="en-US">
                <a:latin typeface="Arial" charset="0"/>
              </a:rPr>
              <a:t>Access latency, host mobility, host churn</a:t>
            </a:r>
          </a:p>
          <a:p>
            <a:pPr eaLnBrk="1" hangingPunct="1"/>
            <a:r>
              <a:rPr lang="en-US">
                <a:latin typeface="Arial" charset="0"/>
              </a:rPr>
              <a:t>Scalable Prediction of other important network parameters</a:t>
            </a:r>
          </a:p>
          <a:p>
            <a:pPr lvl="1" eaLnBrk="1" hangingPunct="1"/>
            <a:r>
              <a:rPr lang="en-US">
                <a:latin typeface="Arial" charset="0"/>
              </a:rPr>
              <a:t>Available bandwidth, shortest-path distance in social graph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D82-3A1E-5744-8311-A91568E84C32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Software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NCSim</a:t>
            </a:r>
          </a:p>
          <a:p>
            <a:pPr lvl="1" eaLnBrk="1" hangingPunct="1"/>
            <a:r>
              <a:rPr lang="en-US">
                <a:latin typeface="Arial" charset="0"/>
              </a:rPr>
              <a:t>Simulator of Decentralized Network Coordinate Algorithms</a:t>
            </a:r>
          </a:p>
          <a:p>
            <a:pPr lvl="1" eaLnBrk="1" hangingPunct="1"/>
            <a:r>
              <a:rPr lang="en-US">
                <a:latin typeface="Arial" charset="0"/>
                <a:hlinkClick r:id="rId2"/>
              </a:rPr>
              <a:t>http://code.google.com/p/ncsim/</a:t>
            </a: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Phoenix</a:t>
            </a:r>
          </a:p>
          <a:p>
            <a:pPr lvl="1" eaLnBrk="1" hangingPunct="1"/>
            <a:r>
              <a:rPr lang="en-US">
                <a:latin typeface="Arial" charset="0"/>
              </a:rPr>
              <a:t>Original Phoenix simulator in IEEE TNSM paper</a:t>
            </a:r>
          </a:p>
          <a:p>
            <a:pPr lvl="1" eaLnBrk="1" hangingPunct="1"/>
            <a:r>
              <a:rPr lang="en-US">
                <a:latin typeface="Arial" charset="0"/>
                <a:hlinkClick r:id="rId3"/>
              </a:rPr>
              <a:t>http://www.cs.duke.edu/~ychen/Phoenix_TNSM_2011.zip</a:t>
            </a:r>
            <a:endParaRPr lang="en-US">
              <a:latin typeface="Arial" charset="0"/>
            </a:endParaRPr>
          </a:p>
          <a:p>
            <a:pPr lvl="1" eaLnBrk="1" hangingPunct="1"/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59D75-111F-B749-8969-E15C3D8948C1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Internet 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3327" y="1616481"/>
          <a:ext cx="7292712" cy="400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21438"/>
            <a:ext cx="2133600" cy="365125"/>
          </a:xfrm>
        </p:spPr>
        <p:txBody>
          <a:bodyPr/>
          <a:lstStyle/>
          <a:p>
            <a:pPr>
              <a:defRPr/>
            </a:pPr>
            <a:fld id="{81A16E11-8AE3-E640-ACE4-DE151AE2383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799138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58039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540000" y="6356350"/>
            <a:ext cx="3760788" cy="1746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09838" y="6242050"/>
            <a:ext cx="36941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0" y="5799138"/>
            <a:ext cx="99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50ms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28688" y="61690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Alice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48513" y="61690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Bob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Use Cases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Knowledge of Internet distance is useful for…</a:t>
            </a:r>
          </a:p>
          <a:p>
            <a:pPr lvl="1" eaLnBrk="1" hangingPunct="1"/>
            <a:r>
              <a:rPr lang="en-US">
                <a:latin typeface="Arial" charset="0"/>
              </a:rPr>
              <a:t>P2P content delivery (file sharing/streaming)</a:t>
            </a:r>
          </a:p>
          <a:p>
            <a:pPr lvl="1" eaLnBrk="1" hangingPunct="1"/>
            <a:r>
              <a:rPr lang="en-US">
                <a:latin typeface="Arial" charset="0"/>
              </a:rPr>
              <a:t>Online/mobile games</a:t>
            </a:r>
          </a:p>
          <a:p>
            <a:pPr lvl="1" eaLnBrk="1" hangingPunct="1"/>
            <a:r>
              <a:rPr lang="en-US">
                <a:latin typeface="Arial" charset="0"/>
              </a:rPr>
              <a:t>Overlay routing</a:t>
            </a:r>
          </a:p>
          <a:p>
            <a:pPr lvl="1" eaLnBrk="1" hangingPunct="1"/>
            <a:r>
              <a:rPr lang="en-US">
                <a:latin typeface="Arial" charset="0"/>
              </a:rPr>
              <a:t>Server selection in P2P/Cloud</a:t>
            </a:r>
          </a:p>
          <a:p>
            <a:pPr lvl="1" eaLnBrk="1" hangingPunct="1"/>
            <a:r>
              <a:rPr lang="en-US">
                <a:latin typeface="Arial" charset="0"/>
              </a:rPr>
              <a:t>Network monitoring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F0160-C0CF-544B-BF62-A4DEC17BD80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Scalability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Huge number of end-to-end paths in large scale systems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1438" y="6018213"/>
            <a:ext cx="67262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SLOW and COSTLY </a:t>
            </a:r>
            <a:r>
              <a:rPr lang="en-US" sz="2000"/>
              <a:t>when the system becomes large!</a:t>
            </a:r>
          </a:p>
          <a:p>
            <a:pPr eaLnBrk="1" hangingPunct="1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9E25-7E40-9D41-BAAA-EEED1C37E1BF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6099175" y="3000375"/>
          <a:ext cx="2297112" cy="21605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82852"/>
                <a:gridCol w="382852"/>
                <a:gridCol w="382852"/>
                <a:gridCol w="382852"/>
                <a:gridCol w="382852"/>
                <a:gridCol w="382852"/>
              </a:tblGrid>
              <a:tr h="3600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09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09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09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09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09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 marT="45704" marB="4570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273050" y="3806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charset="0"/>
              <a:ea typeface="+mn-ea"/>
              <a:cs typeface="+mn-cs"/>
            </a:endParaRPr>
          </a:p>
        </p:txBody>
      </p:sp>
      <p:pic>
        <p:nvPicPr>
          <p:cNvPr id="266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136900"/>
            <a:ext cx="6048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689475"/>
            <a:ext cx="604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4716463"/>
            <a:ext cx="6048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654425"/>
            <a:ext cx="603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1293813" y="4173538"/>
            <a:ext cx="1874837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41525" y="3654425"/>
            <a:ext cx="2005013" cy="1281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684" idx="2"/>
          </p:cNvCxnSpPr>
          <p:nvPr/>
        </p:nvCxnSpPr>
        <p:spPr>
          <a:xfrm>
            <a:off x="1039813" y="4275138"/>
            <a:ext cx="568325" cy="660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6681" idx="1"/>
          </p:cNvCxnSpPr>
          <p:nvPr/>
        </p:nvCxnSpPr>
        <p:spPr>
          <a:xfrm flipV="1">
            <a:off x="1341438" y="3448050"/>
            <a:ext cx="2705100" cy="358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27425" y="3738563"/>
            <a:ext cx="625475" cy="1050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683" idx="3"/>
            <a:endCxn id="26682" idx="1"/>
          </p:cNvCxnSpPr>
          <p:nvPr/>
        </p:nvCxnSpPr>
        <p:spPr>
          <a:xfrm flipV="1">
            <a:off x="2112963" y="5000625"/>
            <a:ext cx="1055687" cy="269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4506913" y="3738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charset="0"/>
              <a:ea typeface="+mn-ea"/>
              <a:cs typeface="+mn-cs"/>
            </a:endParaRPr>
          </a:p>
        </p:txBody>
      </p:sp>
      <p:pic>
        <p:nvPicPr>
          <p:cNvPr id="26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168775"/>
            <a:ext cx="604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755900"/>
            <a:ext cx="604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1898650" y="3308350"/>
            <a:ext cx="344488" cy="1481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470150" y="3308350"/>
            <a:ext cx="817563" cy="1481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6684" idx="3"/>
            <a:endCxn id="26692" idx="1"/>
          </p:cNvCxnSpPr>
          <p:nvPr/>
        </p:nvCxnSpPr>
        <p:spPr>
          <a:xfrm>
            <a:off x="1341438" y="3965575"/>
            <a:ext cx="2811462" cy="514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157288" y="3136900"/>
            <a:ext cx="884237" cy="593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646363" y="3052763"/>
            <a:ext cx="1414462" cy="255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773488" y="4716463"/>
            <a:ext cx="563562" cy="284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6692" idx="0"/>
          </p:cNvCxnSpPr>
          <p:nvPr/>
        </p:nvCxnSpPr>
        <p:spPr>
          <a:xfrm>
            <a:off x="4456113" y="3730625"/>
            <a:ext cx="0" cy="4381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646363" y="3308350"/>
            <a:ext cx="1690687" cy="9667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265363" y="5360988"/>
            <a:ext cx="1382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N</a:t>
            </a:r>
            <a:r>
              <a:rPr lang="en-US" sz="1800"/>
              <a:t> nodes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6154738" y="5386388"/>
          <a:ext cx="7318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5" imgW="419100" imgH="165100" progId="Equation.3">
                  <p:embed/>
                </p:oleObj>
              </mc:Choice>
              <mc:Fallback>
                <p:oleObj name="Equation" r:id="rId5" imgW="419100" imgH="1651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386388"/>
                        <a:ext cx="7318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886575" y="5316538"/>
            <a:ext cx="2487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measurements</a:t>
            </a:r>
            <a:endParaRPr lang="en-US" sz="1800"/>
          </a:p>
        </p:txBody>
      </p:sp>
      <p:sp>
        <p:nvSpPr>
          <p:cNvPr id="89" name="Right Arrow 88"/>
          <p:cNvSpPr/>
          <p:nvPr/>
        </p:nvSpPr>
        <p:spPr>
          <a:xfrm>
            <a:off x="4981575" y="3806825"/>
            <a:ext cx="889000" cy="468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425575" y="2139950"/>
            <a:ext cx="6259513" cy="1296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Network Coordinate (NC)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43AF4-CB35-064F-A1D7-A2342F7162D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82675" y="1295400"/>
            <a:ext cx="11096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2"/>
                </a:solidFill>
                <a:latin typeface="+mn-lt"/>
                <a:ea typeface="宋体" charset="0"/>
                <a:cs typeface="宋体" charset="0"/>
              </a:rPr>
              <a:t>(5, 10, 2)</a:t>
            </a:r>
            <a:endParaRPr lang="en-US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51675" y="1319213"/>
            <a:ext cx="1133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2"/>
                </a:solidFill>
                <a:latin typeface="+mn-lt"/>
                <a:ea typeface="宋体" charset="0"/>
                <a:cs typeface="宋体" charset="0"/>
              </a:rPr>
              <a:t>(-3, 4, -2)</a:t>
            </a:r>
            <a:endParaRPr lang="en-US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92263"/>
            <a:ext cx="6048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639888"/>
            <a:ext cx="6048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lded Corner 21"/>
          <p:cNvSpPr/>
          <p:nvPr/>
        </p:nvSpPr>
        <p:spPr>
          <a:xfrm>
            <a:off x="2959100" y="2640013"/>
            <a:ext cx="2971800" cy="4064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Distance Function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57388" y="2139950"/>
            <a:ext cx="1001712" cy="500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30900" y="2139950"/>
            <a:ext cx="1330325" cy="500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4445000" y="3046413"/>
            <a:ext cx="0" cy="852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52900" y="3884613"/>
            <a:ext cx="912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22ms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2675" y="4572000"/>
            <a:ext cx="73136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Scalable measurement: </a:t>
            </a:r>
            <a:r>
              <a:rPr lang="en-US" sz="2400" i="1" dirty="0">
                <a:latin typeface="+mn-lt"/>
                <a:ea typeface="+mn-ea"/>
                <a:cs typeface="+mn-cs"/>
              </a:rPr>
              <a:t>N</a:t>
            </a:r>
            <a:r>
              <a:rPr lang="en-US" sz="2400" i="1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zh-CN" sz="2400" dirty="0"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en-US" altLang="zh-CN" sz="2400" i="1" dirty="0">
                <a:latin typeface="+mn-lt"/>
                <a:ea typeface="Wingdings"/>
                <a:cs typeface="Wingdings"/>
                <a:sym typeface="Wingdings"/>
              </a:rPr>
              <a:t>NK (K &lt;&lt; N)</a:t>
            </a:r>
            <a:endParaRPr lang="en-US" sz="2400" i="1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Every node is assigned with coordinates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Distance function: compute the distance between two nodes without explicit measurement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854075" y="169227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Alice</a:t>
            </a:r>
          </a:p>
        </p:txBody>
      </p:sp>
      <p:sp>
        <p:nvSpPr>
          <p:cNvPr id="28687" name="TextBox 19"/>
          <p:cNvSpPr txBox="1">
            <a:spLocks noChangeArrowheads="1"/>
          </p:cNvSpPr>
          <p:nvPr/>
        </p:nvSpPr>
        <p:spPr bwMode="auto">
          <a:xfrm>
            <a:off x="7735888" y="1890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Bob</a:t>
            </a:r>
          </a:p>
        </p:txBody>
      </p:sp>
      <p:sp>
        <p:nvSpPr>
          <p:cNvPr id="28688" name="Rectangle 5"/>
          <p:cNvSpPr>
            <a:spLocks noChangeArrowheads="1"/>
          </p:cNvSpPr>
          <p:nvPr/>
        </p:nvSpPr>
        <p:spPr bwMode="auto">
          <a:xfrm>
            <a:off x="2959100" y="6486525"/>
            <a:ext cx="263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[Ng et al, INFOCOM’02]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Deployments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49433-15E2-6F47-9772-8DE873E37657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290888"/>
            <a:ext cx="16938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689100"/>
            <a:ext cx="15636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100388"/>
            <a:ext cx="15906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3043238"/>
            <a:ext cx="2752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6213" y="5010150"/>
            <a:ext cx="6586537" cy="13112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They are all using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Network Coordinate Systems!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689100"/>
            <a:ext cx="32575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Basic models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Euclidean Distance-based NC (ENC)</a:t>
            </a:r>
          </a:p>
          <a:p>
            <a:pPr lvl="1" eaLnBrk="1" hangingPunct="1"/>
            <a:r>
              <a:rPr lang="en-US">
                <a:latin typeface="Arial" charset="0"/>
              </a:rPr>
              <a:t>Modeling the Internet as a Euclidean space</a:t>
            </a:r>
          </a:p>
          <a:p>
            <a:pPr lvl="1" eaLnBrk="1" hangingPunct="1"/>
            <a:r>
              <a:rPr lang="en-US">
                <a:latin typeface="Arial" charset="0"/>
              </a:rPr>
              <a:t>Systems: Vivaldi</a:t>
            </a:r>
            <a:r>
              <a:rPr lang="en-US" sz="1600">
                <a:latin typeface="Arial" charset="0"/>
              </a:rPr>
              <a:t> [Dabek et al., SIGCOMM’04]</a:t>
            </a:r>
            <a:r>
              <a:rPr lang="en-US">
                <a:latin typeface="Arial" charset="0"/>
              </a:rPr>
              <a:t>, GNP</a:t>
            </a:r>
            <a:r>
              <a:rPr lang="en-US" sz="1600">
                <a:latin typeface="Arial" charset="0"/>
              </a:rPr>
              <a:t> [Ng et al, INFOCOM’02]</a:t>
            </a:r>
            <a:r>
              <a:rPr lang="en-US">
                <a:latin typeface="Arial" charset="0"/>
              </a:rPr>
              <a:t>, NPS</a:t>
            </a:r>
            <a:r>
              <a:rPr lang="en-US" sz="1600">
                <a:latin typeface="Arial" charset="0"/>
              </a:rPr>
              <a:t> [Ng et al., USENIX ATC’04]</a:t>
            </a:r>
            <a:r>
              <a:rPr lang="en-US">
                <a:latin typeface="Arial" charset="0"/>
              </a:rPr>
              <a:t>, PIC</a:t>
            </a:r>
            <a:r>
              <a:rPr lang="en-US" sz="24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[Costa et al., ICDCS’04]</a:t>
            </a:r>
            <a:r>
              <a:rPr lang="en-US">
                <a:latin typeface="Arial" charset="0"/>
              </a:rPr>
              <a:t>…</a:t>
            </a:r>
          </a:p>
          <a:p>
            <a:pPr eaLnBrk="1" hangingPunct="1"/>
            <a:r>
              <a:rPr lang="en-US">
                <a:latin typeface="Arial" charset="0"/>
              </a:rPr>
              <a:t>Matrix Factorization-based NC (MFNC)</a:t>
            </a:r>
          </a:p>
          <a:p>
            <a:pPr lvl="1" eaLnBrk="1" hangingPunct="1"/>
            <a:r>
              <a:rPr lang="en-US">
                <a:latin typeface="Arial" charset="0"/>
              </a:rPr>
              <a:t>Factorizing an Internet distance matrix as the product of two smaller matrices</a:t>
            </a:r>
          </a:p>
          <a:p>
            <a:pPr lvl="1" eaLnBrk="1" hangingPunct="1"/>
            <a:r>
              <a:rPr lang="en-US">
                <a:latin typeface="Arial" charset="0"/>
              </a:rPr>
              <a:t>Systems: IDES</a:t>
            </a:r>
            <a:r>
              <a:rPr lang="en-US" sz="1600">
                <a:latin typeface="Arial" charset="0"/>
              </a:rPr>
              <a:t> [Mao et al., JSAC’06]</a:t>
            </a:r>
            <a:r>
              <a:rPr lang="en-US">
                <a:latin typeface="Arial" charset="0"/>
              </a:rPr>
              <a:t>, </a:t>
            </a:r>
            <a:r>
              <a:rPr lang="en-US" u="sng">
                <a:latin typeface="Arial" charset="0"/>
              </a:rPr>
              <a:t>Phoenix</a:t>
            </a:r>
            <a:r>
              <a:rPr lang="en-US">
                <a:latin typeface="Arial" charset="0"/>
              </a:rPr>
              <a:t>, …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62F54-4A72-CB4B-9210-769C5267E09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14690</TotalTime>
  <Words>1070</Words>
  <Application>Microsoft Macintosh PowerPoint</Application>
  <PresentationFormat>On-screen Show (4:3)</PresentationFormat>
  <Paragraphs>333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ＭＳ Ｐゴシック</vt:lpstr>
      <vt:lpstr>Calibri</vt:lpstr>
      <vt:lpstr>黑体</vt:lpstr>
      <vt:lpstr>Tahoma</vt:lpstr>
      <vt:lpstr>宋体</vt:lpstr>
      <vt:lpstr>Wingdings</vt:lpstr>
      <vt:lpstr>Office Theme</vt:lpstr>
      <vt:lpstr>Equation</vt:lpstr>
      <vt:lpstr>Visio</vt:lpstr>
      <vt:lpstr>Phoenix: A Weight-Based  Network Coordinate System  Using Matrix Factorization</vt:lpstr>
      <vt:lpstr>Outline</vt:lpstr>
      <vt:lpstr>Background</vt:lpstr>
      <vt:lpstr>Internet Distance</vt:lpstr>
      <vt:lpstr>Use Cases</vt:lpstr>
      <vt:lpstr>Scalability</vt:lpstr>
      <vt:lpstr>Network Coordinate (NC) Systems</vt:lpstr>
      <vt:lpstr>Deployments</vt:lpstr>
      <vt:lpstr>Basic models</vt:lpstr>
      <vt:lpstr>Modeling the Internet as  a Euclidean space</vt:lpstr>
      <vt:lpstr>Triangle Inequality Violation</vt:lpstr>
      <vt:lpstr>Correlation in Internet Distance Matrices </vt:lpstr>
      <vt:lpstr>Factorization of an Internet Distance Matrix</vt:lpstr>
      <vt:lpstr>Matrix Factorization-Based NC</vt:lpstr>
      <vt:lpstr>SYSTEM DESIGN</vt:lpstr>
      <vt:lpstr>Goals</vt:lpstr>
      <vt:lpstr>Workflow of Phoenix</vt:lpstr>
      <vt:lpstr>System Initialization</vt:lpstr>
      <vt:lpstr>Dynamic Peer Discovery</vt:lpstr>
      <vt:lpstr>Reference Node Selection</vt:lpstr>
      <vt:lpstr>Measurement and  Bootstrap Coordinates Calculation</vt:lpstr>
      <vt:lpstr>Accuracy of Reference Coordinates</vt:lpstr>
      <vt:lpstr>Accuracy of Reference Coordinates (cont.)</vt:lpstr>
      <vt:lpstr>Referring to Inaccurate Coordinates</vt:lpstr>
      <vt:lpstr>Heuristic Weight Assignment</vt:lpstr>
      <vt:lpstr>Evaluation</vt:lpstr>
      <vt:lpstr>Evaluation Setup</vt:lpstr>
      <vt:lpstr>Evaluation: Relative Error</vt:lpstr>
      <vt:lpstr>Evaluation (cont.)</vt:lpstr>
      <vt:lpstr>Future work</vt:lpstr>
      <vt:lpstr>Perspective Topics</vt:lpstr>
      <vt:lpstr>Software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Yang Chen</cp:lastModifiedBy>
  <cp:revision>674</cp:revision>
  <dcterms:created xsi:type="dcterms:W3CDTF">2010-04-12T23:12:02Z</dcterms:created>
  <dcterms:modified xsi:type="dcterms:W3CDTF">2012-08-05T23:05:16Z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