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441" r:id="rId4"/>
    <p:sldId id="426" r:id="rId5"/>
    <p:sldId id="457" r:id="rId6"/>
    <p:sldId id="475" r:id="rId7"/>
    <p:sldId id="452" r:id="rId8"/>
    <p:sldId id="453" r:id="rId9"/>
    <p:sldId id="431" r:id="rId10"/>
    <p:sldId id="451" r:id="rId11"/>
    <p:sldId id="478" r:id="rId12"/>
    <p:sldId id="458" r:id="rId13"/>
    <p:sldId id="460" r:id="rId14"/>
    <p:sldId id="468" r:id="rId15"/>
    <p:sldId id="467" r:id="rId16"/>
    <p:sldId id="443" r:id="rId17"/>
    <p:sldId id="333" r:id="rId18"/>
    <p:sldId id="366" r:id="rId19"/>
    <p:sldId id="480" r:id="rId20"/>
    <p:sldId id="347" r:id="rId21"/>
    <p:sldId id="418" r:id="rId22"/>
    <p:sldId id="476" r:id="rId23"/>
    <p:sldId id="4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63" autoAdjust="0"/>
  </p:normalViewPr>
  <p:slideViewPr>
    <p:cSldViewPr snapToGrid="0" snapToObjects="1">
      <p:cViewPr>
        <p:scale>
          <a:sx n="81" d="100"/>
          <a:sy n="81" d="100"/>
        </p:scale>
        <p:origin x="-1792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EEEC9-DC61-3F47-9138-4797B6631796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30000-3CBD-3547-83F9-72AB4DD12B8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Efficient</a:t>
          </a:r>
          <a:endParaRPr lang="en-US" sz="2400" dirty="0"/>
        </a:p>
      </dgm:t>
    </dgm:pt>
    <dgm:pt modelId="{81D5E9FC-6D59-474D-9A4F-5EF4715A890F}" type="parTrans" cxnId="{0970AA02-887D-314E-A8C2-55DD26C2571F}">
      <dgm:prSet/>
      <dgm:spPr/>
      <dgm:t>
        <a:bodyPr/>
        <a:lstStyle/>
        <a:p>
          <a:endParaRPr lang="en-US"/>
        </a:p>
      </dgm:t>
    </dgm:pt>
    <dgm:pt modelId="{D2C81555-16D4-4F43-810B-8EFFD5D5601A}" type="sibTrans" cxnId="{0970AA02-887D-314E-A8C2-55DD26C2571F}">
      <dgm:prSet/>
      <dgm:spPr/>
      <dgm:t>
        <a:bodyPr/>
        <a:lstStyle/>
        <a:p>
          <a:endParaRPr lang="en-US"/>
        </a:p>
      </dgm:t>
    </dgm:pt>
    <dgm:pt modelId="{A9BC32AF-B485-8A4C-B986-85E5DDE96F8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Elastic</a:t>
          </a:r>
          <a:endParaRPr lang="en-US" sz="2400" dirty="0"/>
        </a:p>
      </dgm:t>
    </dgm:pt>
    <dgm:pt modelId="{E8F2BDFC-AD82-FB4B-B9A4-7F3DD240ECEC}" type="parTrans" cxnId="{EF1833C7-5FE2-E74A-851C-F48999FF4564}">
      <dgm:prSet/>
      <dgm:spPr/>
      <dgm:t>
        <a:bodyPr/>
        <a:lstStyle/>
        <a:p>
          <a:endParaRPr lang="en-US"/>
        </a:p>
      </dgm:t>
    </dgm:pt>
    <dgm:pt modelId="{613CA64C-3F5E-A24A-94CA-0C95E88B0AF4}" type="sibTrans" cxnId="{EF1833C7-5FE2-E74A-851C-F48999FF4564}">
      <dgm:prSet/>
      <dgm:spPr/>
      <dgm:t>
        <a:bodyPr/>
        <a:lstStyle/>
        <a:p>
          <a:endParaRPr lang="en-US"/>
        </a:p>
      </dgm:t>
    </dgm:pt>
    <dgm:pt modelId="{148F43B9-4BC2-A143-A219-7D6958EF502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Open</a:t>
          </a:r>
          <a:endParaRPr lang="en-US" sz="2400" dirty="0"/>
        </a:p>
      </dgm:t>
    </dgm:pt>
    <dgm:pt modelId="{EB78EA0A-1C2B-7543-A74C-EBF6208451AF}" type="parTrans" cxnId="{69BA2CB0-9501-2644-9EC1-C6667090EFA9}">
      <dgm:prSet/>
      <dgm:spPr/>
      <dgm:t>
        <a:bodyPr/>
        <a:lstStyle/>
        <a:p>
          <a:endParaRPr lang="en-US"/>
        </a:p>
      </dgm:t>
    </dgm:pt>
    <dgm:pt modelId="{BDDDB59B-3EFE-9643-BBAF-8B43838969AD}" type="sibTrans" cxnId="{69BA2CB0-9501-2644-9EC1-C6667090EFA9}">
      <dgm:prSet/>
      <dgm:spPr/>
      <dgm:t>
        <a:bodyPr/>
        <a:lstStyle/>
        <a:p>
          <a:endParaRPr lang="en-US"/>
        </a:p>
      </dgm:t>
    </dgm:pt>
    <dgm:pt modelId="{E791C1D9-578D-DC46-AE34-941F1C6C484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Rewards</a:t>
          </a:r>
          <a:r>
            <a:rPr lang="en-US" sz="2400" baseline="0" dirty="0" smtClean="0"/>
            <a:t> for ISPs</a:t>
          </a:r>
          <a:endParaRPr lang="en-US" sz="2400" dirty="0"/>
        </a:p>
      </dgm:t>
    </dgm:pt>
    <dgm:pt modelId="{E3A00A65-E1CE-4541-9B09-B32ADD5FA4C7}" type="parTrans" cxnId="{8283ADB9-DB24-4E47-B5B9-17CC65903E40}">
      <dgm:prSet/>
      <dgm:spPr/>
      <dgm:t>
        <a:bodyPr/>
        <a:lstStyle/>
        <a:p>
          <a:endParaRPr lang="en-US"/>
        </a:p>
      </dgm:t>
    </dgm:pt>
    <dgm:pt modelId="{82D08DF2-BCE6-0D47-875B-032BEF26ACEC}" type="sibTrans" cxnId="{8283ADB9-DB24-4E47-B5B9-17CC65903E40}">
      <dgm:prSet/>
      <dgm:spPr/>
      <dgm:t>
        <a:bodyPr/>
        <a:lstStyle/>
        <a:p>
          <a:endParaRPr lang="en-US"/>
        </a:p>
      </dgm:t>
    </dgm:pt>
    <dgm:pt modelId="{26E916B9-3DA3-D64A-90CA-0EFBEAF0A915}" type="pres">
      <dgm:prSet presAssocID="{EA4EEEC9-DC61-3F47-9138-4797B663179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732A8-2140-9249-A0A5-590A1FE8D838}" type="pres">
      <dgm:prSet presAssocID="{EA4EEEC9-DC61-3F47-9138-4797B6631796}" presName="diamond" presStyleLbl="bgShp" presStyleIdx="0" presStyleCnt="1" custLinFactNeighborY="369"/>
      <dgm:spPr/>
    </dgm:pt>
    <dgm:pt modelId="{85F10804-011F-764A-A82A-DC6EEAAD5F43}" type="pres">
      <dgm:prSet presAssocID="{EA4EEEC9-DC61-3F47-9138-4797B663179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AB-FB86-EE43-9909-E4941E8E7DC1}" type="pres">
      <dgm:prSet presAssocID="{EA4EEEC9-DC61-3F47-9138-4797B663179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E7548-EDD0-AD42-8972-715A029FA477}" type="pres">
      <dgm:prSet presAssocID="{EA4EEEC9-DC61-3F47-9138-4797B663179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BCCDF-AC91-714A-AB2B-0E780794F1D0}" type="pres">
      <dgm:prSet presAssocID="{EA4EEEC9-DC61-3F47-9138-4797B663179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C78CB-5E2A-B340-B861-470D7432505E}" type="presOf" srcId="{148F43B9-4BC2-A143-A219-7D6958EF5023}" destId="{E8DE7548-EDD0-AD42-8972-715A029FA477}" srcOrd="0" destOrd="0" presId="urn:microsoft.com/office/officeart/2005/8/layout/matrix3"/>
    <dgm:cxn modelId="{8283ADB9-DB24-4E47-B5B9-17CC65903E40}" srcId="{EA4EEEC9-DC61-3F47-9138-4797B6631796}" destId="{E791C1D9-578D-DC46-AE34-941F1C6C484C}" srcOrd="3" destOrd="0" parTransId="{E3A00A65-E1CE-4541-9B09-B32ADD5FA4C7}" sibTransId="{82D08DF2-BCE6-0D47-875B-032BEF26ACEC}"/>
    <dgm:cxn modelId="{866A596E-72CC-A940-98C6-19E2EFC591CE}" type="presOf" srcId="{A9BC32AF-B485-8A4C-B986-85E5DDE96F8A}" destId="{FE3E62AB-FB86-EE43-9909-E4941E8E7DC1}" srcOrd="0" destOrd="0" presId="urn:microsoft.com/office/officeart/2005/8/layout/matrix3"/>
    <dgm:cxn modelId="{69BA2CB0-9501-2644-9EC1-C6667090EFA9}" srcId="{EA4EEEC9-DC61-3F47-9138-4797B6631796}" destId="{148F43B9-4BC2-A143-A219-7D6958EF5023}" srcOrd="2" destOrd="0" parTransId="{EB78EA0A-1C2B-7543-A74C-EBF6208451AF}" sibTransId="{BDDDB59B-3EFE-9643-BBAF-8B43838969AD}"/>
    <dgm:cxn modelId="{B1EDA377-1C22-3F43-9DD9-814DC1548017}" type="presOf" srcId="{E791C1D9-578D-DC46-AE34-941F1C6C484C}" destId="{379BCCDF-AC91-714A-AB2B-0E780794F1D0}" srcOrd="0" destOrd="0" presId="urn:microsoft.com/office/officeart/2005/8/layout/matrix3"/>
    <dgm:cxn modelId="{0970AA02-887D-314E-A8C2-55DD26C2571F}" srcId="{EA4EEEC9-DC61-3F47-9138-4797B6631796}" destId="{08730000-3CBD-3547-83F9-72AB4DD12B86}" srcOrd="0" destOrd="0" parTransId="{81D5E9FC-6D59-474D-9A4F-5EF4715A890F}" sibTransId="{D2C81555-16D4-4F43-810B-8EFFD5D5601A}"/>
    <dgm:cxn modelId="{EF1833C7-5FE2-E74A-851C-F48999FF4564}" srcId="{EA4EEEC9-DC61-3F47-9138-4797B6631796}" destId="{A9BC32AF-B485-8A4C-B986-85E5DDE96F8A}" srcOrd="1" destOrd="0" parTransId="{E8F2BDFC-AD82-FB4B-B9A4-7F3DD240ECEC}" sibTransId="{613CA64C-3F5E-A24A-94CA-0C95E88B0AF4}"/>
    <dgm:cxn modelId="{E73AA6D1-4559-1B4E-857D-5FCE36E0DD99}" type="presOf" srcId="{EA4EEEC9-DC61-3F47-9138-4797B6631796}" destId="{26E916B9-3DA3-D64A-90CA-0EFBEAF0A915}" srcOrd="0" destOrd="0" presId="urn:microsoft.com/office/officeart/2005/8/layout/matrix3"/>
    <dgm:cxn modelId="{27476F57-2CAC-FE42-B505-280FA413C982}" type="presOf" srcId="{08730000-3CBD-3547-83F9-72AB4DD12B86}" destId="{85F10804-011F-764A-A82A-DC6EEAAD5F43}" srcOrd="0" destOrd="0" presId="urn:microsoft.com/office/officeart/2005/8/layout/matrix3"/>
    <dgm:cxn modelId="{16CDA303-3289-4746-8191-B91EEA551114}" type="presParOf" srcId="{26E916B9-3DA3-D64A-90CA-0EFBEAF0A915}" destId="{DB7732A8-2140-9249-A0A5-590A1FE8D838}" srcOrd="0" destOrd="0" presId="urn:microsoft.com/office/officeart/2005/8/layout/matrix3"/>
    <dgm:cxn modelId="{A1CECFBF-38EF-AB42-A239-B4E071A99B4E}" type="presParOf" srcId="{26E916B9-3DA3-D64A-90CA-0EFBEAF0A915}" destId="{85F10804-011F-764A-A82A-DC6EEAAD5F43}" srcOrd="1" destOrd="0" presId="urn:microsoft.com/office/officeart/2005/8/layout/matrix3"/>
    <dgm:cxn modelId="{7825A0D1-6A03-FC4A-9465-A3BBBC6E9FE6}" type="presParOf" srcId="{26E916B9-3DA3-D64A-90CA-0EFBEAF0A915}" destId="{FE3E62AB-FB86-EE43-9909-E4941E8E7DC1}" srcOrd="2" destOrd="0" presId="urn:microsoft.com/office/officeart/2005/8/layout/matrix3"/>
    <dgm:cxn modelId="{4944BC29-F4BF-9540-AE0A-65AC1C5D39F8}" type="presParOf" srcId="{26E916B9-3DA3-D64A-90CA-0EFBEAF0A915}" destId="{E8DE7548-EDD0-AD42-8972-715A029FA477}" srcOrd="3" destOrd="0" presId="urn:microsoft.com/office/officeart/2005/8/layout/matrix3"/>
    <dgm:cxn modelId="{F6921F1C-424A-9C4F-9559-2D10FB0BFF86}" type="presParOf" srcId="{26E916B9-3DA3-D64A-90CA-0EFBEAF0A915}" destId="{379BCCDF-AC91-714A-AB2B-0E780794F1D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32A8-2140-9249-A0A5-590A1FE8D838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10804-011F-764A-A82A-DC6EEAAD5F43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Efficient</a:t>
          </a:r>
          <a:endParaRPr lang="en-US" sz="2400" kern="1200" dirty="0"/>
        </a:p>
      </dsp:txBody>
      <dsp:txXfrm>
        <a:off x="2367950" y="516132"/>
        <a:ext cx="1592793" cy="1592793"/>
      </dsp:txXfrm>
    </dsp:sp>
    <dsp:sp modelId="{FE3E62AB-FB86-EE43-9909-E4941E8E7DC1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Elastic</a:t>
          </a:r>
          <a:endParaRPr lang="en-US" sz="2400" kern="1200" dirty="0"/>
        </a:p>
      </dsp:txBody>
      <dsp:txXfrm>
        <a:off x="4268855" y="516132"/>
        <a:ext cx="1592793" cy="1592793"/>
      </dsp:txXfrm>
    </dsp:sp>
    <dsp:sp modelId="{E8DE7548-EDD0-AD42-8972-715A029FA477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Open</a:t>
          </a:r>
          <a:endParaRPr lang="en-US" sz="2400" kern="1200" dirty="0"/>
        </a:p>
      </dsp:txBody>
      <dsp:txXfrm>
        <a:off x="2367950" y="2417036"/>
        <a:ext cx="1592793" cy="1592793"/>
      </dsp:txXfrm>
    </dsp:sp>
    <dsp:sp modelId="{379BCCDF-AC91-714A-AB2B-0E780794F1D0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Rewards</a:t>
          </a:r>
          <a:r>
            <a:rPr lang="en-US" sz="2400" kern="1200" baseline="0" dirty="0" smtClean="0"/>
            <a:t> for ISPs</a:t>
          </a:r>
          <a:endParaRPr lang="en-US" sz="2400" kern="1200" dirty="0"/>
        </a:p>
      </dsp:txBody>
      <dsp:txXfrm>
        <a:off x="4268855" y="2417036"/>
        <a:ext cx="1592793" cy="15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E950-BCE2-2443-87F0-D4BA1F2EF5DC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0484-9E8A-A140-964D-D54D872A5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2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ABE4-8C9B-CB43-BA6F-5F2BE92C50EE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A0E91-C927-AF49-82C8-736EA367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6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3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9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9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3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43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7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96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9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9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0E91-C927-AF49-82C8-736EA367A9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4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9BB8-A77E-0E42-8FA5-4DB6587E47FB}" type="datetime1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4BF-C50F-9E45-8B6E-B1A897CAB429}" type="datetime1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8E6-2E9D-8342-906C-B9682BCD4AFB}" type="datetime1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891-CF6E-724A-A99E-718CE566AFC6}" type="datetime1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4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1A62-21DB-5841-AA7F-D3531B5A6138}" type="datetime1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F4E2-4C3B-8A48-A76E-56BDED82300A}" type="datetime1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5F1D-C1F2-9E4D-BC0C-867CBE8595EF}" type="datetime1">
              <a:rPr lang="en-US" smtClean="0"/>
              <a:t>10/6/13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363-3309-834E-85F5-E12C3C0125E5}" type="datetime1">
              <a:rPr lang="en-US" smtClean="0"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77FF-F611-5945-85F1-2FE2330B7F93}" type="datetime1">
              <a:rPr lang="en-US" smtClean="0"/>
              <a:t>10/6/13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3B44-027F-C74B-B698-E422D414239C}" type="datetime1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6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1A79-3587-8649-B370-78F8791F356F}" type="datetime1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4840-6284-1E42-AF74-EBC068ED1571}" type="datetime1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A500-C769-0C47-BDB2-B48CF674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chen@cs.duke.ed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5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wmf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PacketCloud</a:t>
            </a:r>
            <a:r>
              <a:rPr lang="en-US" dirty="0" smtClean="0"/>
              <a:t>: an Open Platform for Elastic In-network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13514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Yang Chen</a:t>
            </a:r>
            <a:r>
              <a:rPr lang="en-US" baseline="30000" dirty="0" smtClean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Bingyang</a:t>
            </a:r>
            <a:r>
              <a:rPr lang="en-US" dirty="0" smtClean="0">
                <a:solidFill>
                  <a:srgbClr val="800000"/>
                </a:solidFill>
              </a:rPr>
              <a:t> Liu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, Yu Chen</a:t>
            </a:r>
            <a:r>
              <a:rPr lang="en-US" baseline="30000" dirty="0" smtClean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Ang</a:t>
            </a:r>
            <a:r>
              <a:rPr lang="en-US" dirty="0" smtClean="0">
                <a:solidFill>
                  <a:srgbClr val="800000"/>
                </a:solidFill>
              </a:rPr>
              <a:t> Li</a:t>
            </a:r>
            <a:r>
              <a:rPr lang="en-US" baseline="30000" dirty="0" smtClean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Xiaowei</a:t>
            </a:r>
            <a:r>
              <a:rPr lang="en-US" dirty="0" smtClean="0">
                <a:solidFill>
                  <a:srgbClr val="800000"/>
                </a:solidFill>
              </a:rPr>
              <a:t> Yang</a:t>
            </a:r>
            <a:r>
              <a:rPr lang="en-US" baseline="30000" dirty="0" smtClean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, Jun Bi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</a:p>
          <a:p>
            <a:endParaRPr lang="en-US" baseline="30000" dirty="0" smtClean="0">
              <a:solidFill>
                <a:srgbClr val="800000"/>
              </a:solidFill>
            </a:endParaRPr>
          </a:p>
          <a:p>
            <a:r>
              <a:rPr lang="en-US" baseline="30000" dirty="0" smtClean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Duke University 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Tsinghua University</a:t>
            </a:r>
          </a:p>
          <a:p>
            <a:r>
              <a:rPr lang="en-US" dirty="0" err="1" smtClean="0">
                <a:hlinkClick r:id="rId3"/>
              </a:rPr>
              <a:t>ychen@cs.duke.edu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953" y="229878"/>
            <a:ext cx="1480048" cy="1480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099" y="203840"/>
            <a:ext cx="1246102" cy="16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1972880" y="3634158"/>
            <a:ext cx="2037279" cy="91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Cloudlet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649209"/>
              </p:ext>
            </p:extLst>
          </p:nvPr>
        </p:nvGraphicFramePr>
        <p:xfrm>
          <a:off x="3024328" y="4614384"/>
          <a:ext cx="5848151" cy="153483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28397"/>
                <a:gridCol w="1385228"/>
                <a:gridCol w="1161848"/>
                <a:gridCol w="1119503"/>
                <a:gridCol w="1253175"/>
              </a:tblGrid>
              <a:tr h="36696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baseline="0" dirty="0" smtClean="0"/>
                        <a:t>cores)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350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250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50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670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baseline="0" dirty="0" smtClean="0">
                          <a:solidFill>
                            <a:srgbClr val="008000"/>
                          </a:solidFill>
                        </a:rPr>
                        <a:t>200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283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4581" y="6118916"/>
            <a:ext cx="215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Reserved</a:t>
            </a:r>
            <a:r>
              <a:rPr lang="en-US" dirty="0" smtClean="0"/>
              <a:t> / </a:t>
            </a:r>
            <a:r>
              <a:rPr lang="en-US" b="1" dirty="0" smtClean="0">
                <a:solidFill>
                  <a:srgbClr val="008000"/>
                </a:solidFill>
              </a:rPr>
              <a:t>Available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466" y="4245052"/>
            <a:ext cx="350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Resource Table (time slot:  [t0, t1])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182123" y="2332379"/>
            <a:ext cx="3537064" cy="911686"/>
            <a:chOff x="1432758" y="2165259"/>
            <a:chExt cx="3537064" cy="911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2530" y="2310003"/>
              <a:ext cx="610582" cy="6105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3112" y="2310003"/>
              <a:ext cx="610582" cy="610582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432758" y="2165259"/>
              <a:ext cx="3537064" cy="911686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3694" y="2310003"/>
              <a:ext cx="610582" cy="610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566" y="2310003"/>
              <a:ext cx="610582" cy="6105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09700" y="2334356"/>
              <a:ext cx="81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</p:grpSp>
      <p:sp>
        <p:nvSpPr>
          <p:cNvPr id="15" name="Cloud 14"/>
          <p:cNvSpPr/>
          <p:nvPr/>
        </p:nvSpPr>
        <p:spPr>
          <a:xfrm>
            <a:off x="-100254" y="1219943"/>
            <a:ext cx="8699221" cy="2575607"/>
          </a:xfrm>
          <a:prstGeom prst="cloud">
            <a:avLst/>
          </a:prstGeom>
          <a:solidFill>
            <a:schemeClr val="lt1">
              <a:alpha val="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11246" y="1971079"/>
            <a:ext cx="0" cy="36576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802733" y="2311700"/>
            <a:ext cx="1245926" cy="1022248"/>
            <a:chOff x="-2148212" y="1784457"/>
            <a:chExt cx="1614799" cy="1022248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-2148212" y="1784457"/>
              <a:ext cx="1614799" cy="1022248"/>
            </a:xfrm>
            <a:prstGeom prst="wedgeRoundRectCallout">
              <a:avLst>
                <a:gd name="adj1" fmla="val -58182"/>
                <a:gd name="adj2" fmla="val -24204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882268" y="2364488"/>
              <a:ext cx="1090311" cy="31089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Serv</a:t>
              </a:r>
              <a:r>
                <a:rPr lang="en-US" dirty="0" smtClean="0"/>
                <a:t> 2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13602" y="2440362"/>
            <a:ext cx="834548" cy="311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Serv</a:t>
            </a:r>
            <a:r>
              <a:rPr lang="en-US" dirty="0" smtClean="0"/>
              <a:t> 1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99760" y="1971079"/>
            <a:ext cx="5247254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958500" y="1961855"/>
            <a:ext cx="0" cy="49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71274" y="1982359"/>
            <a:ext cx="0" cy="36576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93596" y="1982359"/>
            <a:ext cx="0" cy="36576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74303" y="1982359"/>
            <a:ext cx="0" cy="36576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65323" y="254583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Cloudlet</a:t>
            </a:r>
          </a:p>
          <a:p>
            <a:r>
              <a:rPr lang="en-US" dirty="0"/>
              <a:t>C</a:t>
            </a:r>
            <a:r>
              <a:rPr lang="en-US" dirty="0" smtClean="0"/>
              <a:t>ontroller</a:t>
            </a:r>
            <a:endParaRPr lang="en-US" dirty="0"/>
          </a:p>
        </p:txBody>
      </p:sp>
      <p:sp>
        <p:nvSpPr>
          <p:cNvPr id="3" name="Up-Down Arrow 2"/>
          <p:cNvSpPr/>
          <p:nvPr/>
        </p:nvSpPr>
        <p:spPr>
          <a:xfrm>
            <a:off x="2893596" y="3244065"/>
            <a:ext cx="270537" cy="551484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732" y="2190526"/>
            <a:ext cx="1360564" cy="1360564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>
            <a:off x="3643105" y="4084052"/>
            <a:ext cx="331539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47014" y="3333948"/>
            <a:ext cx="0" cy="750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664" y="3714720"/>
            <a:ext cx="149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DEMUX Rules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 animBg="1"/>
      <p:bldP spid="31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Virtualizing Computation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computation node</a:t>
            </a:r>
            <a:r>
              <a:rPr lang="en-US" sz="2800" dirty="0"/>
              <a:t>:</a:t>
            </a:r>
            <a:r>
              <a:rPr lang="en-US" sz="2800" dirty="0" smtClean="0"/>
              <a:t> multiple virtual instances (VIs)</a:t>
            </a:r>
          </a:p>
          <a:p>
            <a:r>
              <a:rPr lang="en-US" sz="2800" dirty="0" smtClean="0"/>
              <a:t>Each service will be hosted by a dedicated VI</a:t>
            </a:r>
          </a:p>
          <a:p>
            <a:pPr lvl="1"/>
            <a:r>
              <a:rPr lang="en-US" sz="2400" dirty="0" smtClean="0"/>
              <a:t>Assigned with a globally routable GUID </a:t>
            </a:r>
          </a:p>
          <a:p>
            <a:pPr lvl="1"/>
            <a:r>
              <a:rPr lang="en-US" sz="2400" dirty="0" smtClean="0"/>
              <a:t>Programmable: supporting Linux-based general purpose services</a:t>
            </a:r>
            <a:r>
              <a:rPr lang="en-US" sz="2400" dirty="0" smtClean="0">
                <a:solidFill>
                  <a:srgbClr val="FF0000"/>
                </a:solidFill>
              </a:rPr>
              <a:t> (extensible)</a:t>
            </a:r>
          </a:p>
          <a:p>
            <a:pPr lvl="1"/>
            <a:r>
              <a:rPr lang="en-US" sz="2400" dirty="0" smtClean="0"/>
              <a:t>Elastic resource allocation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5902" y="5033253"/>
            <a:ext cx="2900370" cy="1301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6742" y="5219974"/>
            <a:ext cx="618233" cy="317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54753" y="5219974"/>
            <a:ext cx="618233" cy="317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2992" y="5219974"/>
            <a:ext cx="618233" cy="317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06742" y="5690766"/>
            <a:ext cx="2355840" cy="4714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Linux Containers (</a:t>
            </a:r>
            <a:r>
              <a:rPr lang="en-US" sz="1600" dirty="0" err="1" smtClean="0"/>
              <a:t>lxc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707327" y="5180362"/>
            <a:ext cx="1783229" cy="557444"/>
          </a:xfrm>
          <a:prstGeom prst="wedgeRoundRectCallout">
            <a:avLst>
              <a:gd name="adj1" fmla="val -58182"/>
              <a:gd name="adj2" fmla="val -2420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cores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707327" y="5180362"/>
            <a:ext cx="1783229" cy="557444"/>
          </a:xfrm>
          <a:prstGeom prst="wedgeRoundRectCallout">
            <a:avLst>
              <a:gd name="adj1" fmla="val -58182"/>
              <a:gd name="adj2" fmla="val -242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6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3508401" y="4088883"/>
            <a:ext cx="2422806" cy="10528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Cloudlet in NY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ISP-wide Resource Management</a:t>
            </a:r>
            <a:endParaRPr lang="en-US" dirty="0"/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2756985" y="2673331"/>
            <a:ext cx="913420" cy="5023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99" y="4021003"/>
            <a:ext cx="566879" cy="566879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84815" y="3275447"/>
            <a:ext cx="2255715" cy="105282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Cloudlet in LA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6031461" y="3801860"/>
            <a:ext cx="2419533" cy="105282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Cloudlet in DC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651" y="3309526"/>
            <a:ext cx="566879" cy="566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501" y="3761395"/>
            <a:ext cx="566879" cy="5668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840531" y="2790812"/>
            <a:ext cx="1152920" cy="74265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78520" y="2957928"/>
            <a:ext cx="517979" cy="118851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17199" y="2790812"/>
            <a:ext cx="2153302" cy="108559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3627" y="5210456"/>
            <a:ext cx="7557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logically centralized </a:t>
            </a:r>
            <a:r>
              <a:rPr lang="en-US" sz="2400" b="1" dirty="0" smtClean="0"/>
              <a:t>domain controller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Every cloudlet controller is one of its agents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Keeps an aggregate view of the resources of all cloudlets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Provides a web-based reservation interface for service providers</a:t>
            </a:r>
            <a:endParaRPr lang="en-US" sz="2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868" y="1791936"/>
            <a:ext cx="667490" cy="669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207" y="1791936"/>
            <a:ext cx="1189613" cy="669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639" y="1605629"/>
            <a:ext cx="1130860" cy="1352299"/>
          </a:xfrm>
          <a:prstGeom prst="rect">
            <a:avLst/>
          </a:prstGeom>
        </p:spPr>
      </p:pic>
      <p:pic>
        <p:nvPicPr>
          <p:cNvPr id="38" name="Content Placeholder 32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4188392" y="3374059"/>
            <a:ext cx="913420" cy="502346"/>
          </a:xfrm>
          <a:prstGeom prst="rect">
            <a:avLst/>
          </a:prstGeom>
        </p:spPr>
      </p:pic>
      <p:pic>
        <p:nvPicPr>
          <p:cNvPr id="39" name="Content Placeholder 32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6063072" y="2971985"/>
            <a:ext cx="913420" cy="502346"/>
          </a:xfrm>
          <a:prstGeom prst="rect">
            <a:avLst/>
          </a:prstGeom>
        </p:spPr>
      </p:pic>
      <p:sp>
        <p:nvSpPr>
          <p:cNvPr id="40" name="Left Arrow 39"/>
          <p:cNvSpPr/>
          <p:nvPr/>
        </p:nvSpPr>
        <p:spPr>
          <a:xfrm>
            <a:off x="5246626" y="1955249"/>
            <a:ext cx="551397" cy="31751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2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782" y="5677918"/>
            <a:ext cx="1354961" cy="1075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Instance Reservation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4"/>
          <a:srcRect l="-36130" r="-36130"/>
          <a:stretch>
            <a:fillRect/>
          </a:stretch>
        </p:blipFill>
        <p:spPr>
          <a:xfrm>
            <a:off x="216649" y="4111462"/>
            <a:ext cx="2225696" cy="1224047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1010705" y="4542115"/>
            <a:ext cx="2497618" cy="141600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Time slot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VI type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Location (optional)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66" y="4435805"/>
            <a:ext cx="1130860" cy="135229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74845" y="4861281"/>
            <a:ext cx="2375922" cy="4240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5607" y="4331934"/>
            <a:ext cx="1376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Oct 20, 2013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9AM</a:t>
            </a:r>
            <a:r>
              <a:rPr lang="en-US" dirty="0">
                <a:solidFill>
                  <a:srgbClr val="660066"/>
                </a:solidFill>
              </a:rPr>
              <a:t>-10AM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5540" y="5276303"/>
            <a:ext cx="2890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Small Instance: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2 cores, 1 GB </a:t>
            </a:r>
            <a:r>
              <a:rPr lang="en-US" dirty="0" err="1" smtClean="0">
                <a:solidFill>
                  <a:srgbClr val="660066"/>
                </a:solidFill>
              </a:rPr>
              <a:t>Mem</a:t>
            </a:r>
            <a:r>
              <a:rPr lang="en-US" dirty="0" smtClean="0">
                <a:solidFill>
                  <a:srgbClr val="660066"/>
                </a:solidFill>
              </a:rPr>
              <a:t>.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10GB Disk, 1Gbps BW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6316303" y="3563991"/>
            <a:ext cx="934302" cy="4240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68538" y="3692599"/>
            <a:ext cx="229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Least-loaded cloudlet</a:t>
            </a:r>
            <a:endParaRPr lang="en-US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100" y="2335172"/>
            <a:ext cx="865482" cy="865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252" y="4142356"/>
            <a:ext cx="566879" cy="566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670" y="4894705"/>
            <a:ext cx="566879" cy="566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361" y="5549197"/>
            <a:ext cx="566879" cy="56687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7365426" y="4435805"/>
            <a:ext cx="615826" cy="475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01773" y="5194856"/>
            <a:ext cx="5065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65426" y="5513033"/>
            <a:ext cx="642935" cy="275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14453" y="1638143"/>
            <a:ext cx="344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Service identifier (SID</a:t>
            </a:r>
            <a:r>
              <a:rPr lang="en-US" sz="2000" b="1" dirty="0" smtClean="0">
                <a:solidFill>
                  <a:srgbClr val="0000FF"/>
                </a:solidFill>
              </a:rPr>
              <a:t>):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Globally </a:t>
            </a:r>
            <a:r>
              <a:rPr lang="en-US" sz="2000" b="1" dirty="0">
                <a:solidFill>
                  <a:srgbClr val="0000FF"/>
                </a:solidFill>
              </a:rPr>
              <a:t>unique and routable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979" y="2041763"/>
            <a:ext cx="1489242" cy="148924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 rot="20261571">
            <a:off x="2129171" y="3206069"/>
            <a:ext cx="3994770" cy="42409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78406" y="2380227"/>
            <a:ext cx="154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Upload the program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3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/>
      <p:bldP spid="26" grpId="0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3375218" y="1600200"/>
            <a:ext cx="2255715" cy="8423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User Requested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685822" y="2640574"/>
            <a:ext cx="1659286" cy="912544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1507341" y="3494797"/>
            <a:ext cx="1659286" cy="9125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09849" y="3145352"/>
            <a:ext cx="1289444" cy="593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06858" y="4164369"/>
            <a:ext cx="1495014" cy="548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06858" y="3091634"/>
            <a:ext cx="1342614" cy="646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5812764" y="3412924"/>
            <a:ext cx="1659286" cy="912544"/>
          </a:xfrm>
          <a:prstGeom prst="rect">
            <a:avLst/>
          </a:prstGeom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785508" y="4253837"/>
            <a:ext cx="1659286" cy="91254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037205" y="4164369"/>
            <a:ext cx="1262088" cy="548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02286" y="3940969"/>
            <a:ext cx="9395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20053" y="3907544"/>
            <a:ext cx="9395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349368" y="4404729"/>
            <a:ext cx="307925" cy="307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9408" y="4404729"/>
            <a:ext cx="307925" cy="307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10737" y="4404729"/>
            <a:ext cx="1759407" cy="307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77794" y="4404729"/>
            <a:ext cx="932943" cy="307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SID=30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76184" y="1746943"/>
            <a:ext cx="868680" cy="4719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SID=30</a:t>
            </a: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>
            <a:off x="4400183" y="2463083"/>
            <a:ext cx="182880" cy="32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5446" y="5221112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 </a:t>
            </a:r>
            <a:r>
              <a:rPr lang="en-US" sz="2000" b="1" dirty="0"/>
              <a:t>d</a:t>
            </a:r>
            <a:r>
              <a:rPr lang="en-US" sz="2000" b="1" dirty="0" smtClean="0"/>
              <a:t>elivery rule:</a:t>
            </a:r>
          </a:p>
          <a:p>
            <a:r>
              <a:rPr lang="en-US" sz="2000" dirty="0" smtClean="0"/>
              <a:t>Source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elected </a:t>
            </a:r>
            <a:r>
              <a:rPr lang="en-US" sz="2000" dirty="0"/>
              <a:t>s</a:t>
            </a:r>
            <a:r>
              <a:rPr lang="en-US" sz="2000" dirty="0" smtClean="0"/>
              <a:t>ervice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Destination</a:t>
            </a:r>
            <a:endParaRPr lang="en-US" sz="20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91" y="3536406"/>
            <a:ext cx="742121" cy="7421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930" y="3551581"/>
            <a:ext cx="702256" cy="702256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974202" y="3601522"/>
            <a:ext cx="914400" cy="2743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0026666">
            <a:off x="2677206" y="3124620"/>
            <a:ext cx="1371600" cy="2743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432785">
            <a:off x="5010582" y="3133223"/>
            <a:ext cx="1280160" cy="27432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7151503" y="3601522"/>
            <a:ext cx="914400" cy="27432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853" y="3203740"/>
            <a:ext cx="325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21082" y="3169468"/>
            <a:ext cx="40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3168" y="4850233"/>
            <a:ext cx="5514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rgbClr val="0000FF"/>
                </a:solidFill>
              </a:rPr>
              <a:t>Use Cases: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Transcoder 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Protocol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ranslator</a:t>
            </a:r>
            <a:endParaRPr lang="en-US" dirty="0">
              <a:solidFill>
                <a:srgbClr val="0000FF"/>
              </a:solidFill>
            </a:endParaRPr>
          </a:p>
          <a:p>
            <a:pPr marL="742950" lvl="1" indent="-285750">
              <a:buFont typeface="Wingdings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Context aware services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Anonymous communications</a:t>
            </a:r>
          </a:p>
        </p:txBody>
      </p:sp>
      <p:sp>
        <p:nvSpPr>
          <p:cNvPr id="20" name="Snip Single Corner Rectangle 19"/>
          <p:cNvSpPr/>
          <p:nvPr/>
        </p:nvSpPr>
        <p:spPr>
          <a:xfrm>
            <a:off x="6424768" y="1704097"/>
            <a:ext cx="2094564" cy="75898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Activated by </a:t>
            </a:r>
          </a:p>
          <a:p>
            <a:pPr algn="ctr"/>
            <a:r>
              <a:rPr lang="en-US" dirty="0" smtClean="0"/>
              <a:t>end users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3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9" grpId="0"/>
      <p:bldP spid="27" grpId="0" animBg="1"/>
      <p:bldP spid="29" grpId="0" animBg="1"/>
      <p:bldP spid="30" grpId="0" animBg="1"/>
      <p:bldP spid="38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3375218" y="1600200"/>
            <a:ext cx="2255715" cy="8423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Transparent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685822" y="2640574"/>
            <a:ext cx="1659286" cy="912544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1507341" y="3494797"/>
            <a:ext cx="1659286" cy="9125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09849" y="3158178"/>
            <a:ext cx="1289444" cy="5802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06858" y="4164369"/>
            <a:ext cx="1495014" cy="548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06858" y="3091634"/>
            <a:ext cx="1342614" cy="646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5812764" y="3412924"/>
            <a:ext cx="1659286" cy="912544"/>
          </a:xfrm>
          <a:prstGeom prst="rect">
            <a:avLst/>
          </a:prstGeom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785508" y="4253837"/>
            <a:ext cx="1659286" cy="91254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037205" y="4164369"/>
            <a:ext cx="1262088" cy="548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02286" y="3940969"/>
            <a:ext cx="9395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20053" y="3907544"/>
            <a:ext cx="9395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516458" y="4404729"/>
            <a:ext cx="307925" cy="307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836498" y="4404729"/>
            <a:ext cx="307925" cy="307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41092" y="4404729"/>
            <a:ext cx="1759407" cy="307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>
            <a:off x="4400183" y="2463083"/>
            <a:ext cx="182880" cy="32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91" y="3536406"/>
            <a:ext cx="742121" cy="7421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930" y="3551581"/>
            <a:ext cx="702256" cy="70225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900688" y="1759771"/>
            <a:ext cx="1194551" cy="4719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7874" y="2413791"/>
            <a:ext cx="12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Intercept!!!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974202" y="3601522"/>
            <a:ext cx="914400" cy="2743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0026666">
            <a:off x="2677206" y="3124620"/>
            <a:ext cx="1371600" cy="2743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432785">
            <a:off x="5010582" y="3133223"/>
            <a:ext cx="1280160" cy="27432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7151503" y="3601522"/>
            <a:ext cx="914400" cy="27432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197" y="5042637"/>
            <a:ext cx="42167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DEMUX Rule: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 specified source/destination </a:t>
            </a:r>
            <a:r>
              <a:rPr lang="en-US" sz="2000" dirty="0" smtClean="0"/>
              <a:t>GUID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specified </a:t>
            </a:r>
            <a:r>
              <a:rPr lang="en-US" sz="2000" dirty="0" smtClean="0"/>
              <a:t>field in the chunk header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……</a:t>
            </a:r>
          </a:p>
          <a:p>
            <a:endParaRPr lang="en-US" dirty="0"/>
          </a:p>
        </p:txBody>
      </p:sp>
      <p:sp>
        <p:nvSpPr>
          <p:cNvPr id="34" name="Snip Single Corner Rectangle 33"/>
          <p:cNvSpPr/>
          <p:nvPr/>
        </p:nvSpPr>
        <p:spPr>
          <a:xfrm>
            <a:off x="6291475" y="1704096"/>
            <a:ext cx="2461717" cy="936477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Activated by ISPs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Serving the legacy end-to-end traffic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4013" y="49642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</a:t>
            </a:r>
            <a:r>
              <a:rPr lang="en-US" b="1" dirty="0" smtClean="0">
                <a:solidFill>
                  <a:srgbClr val="0000FF"/>
                </a:solidFill>
              </a:rPr>
              <a:t>se Cases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Content caches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Wide </a:t>
            </a:r>
            <a:r>
              <a:rPr lang="en-US" dirty="0">
                <a:solidFill>
                  <a:srgbClr val="0000FF"/>
                </a:solidFill>
              </a:rPr>
              <a:t>Area Network (WAN) </a:t>
            </a:r>
            <a:r>
              <a:rPr lang="en-US" dirty="0" smtClean="0">
                <a:solidFill>
                  <a:srgbClr val="0000FF"/>
                </a:solidFill>
              </a:rPr>
              <a:t>optimizers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On</a:t>
            </a:r>
            <a:r>
              <a:rPr lang="en-US" dirty="0">
                <a:solidFill>
                  <a:srgbClr val="0000FF"/>
                </a:solidFill>
              </a:rPr>
              <a:t>-path encryption/decryption </a:t>
            </a:r>
            <a:r>
              <a:rPr lang="en-US" dirty="0" smtClean="0">
                <a:solidFill>
                  <a:srgbClr val="0000FF"/>
                </a:solidFill>
              </a:rPr>
              <a:t>systems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err="1" smtClean="0">
                <a:solidFill>
                  <a:srgbClr val="0000FF"/>
                </a:solidFill>
              </a:rPr>
              <a:t>Intrucsion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detection systems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10" y="335020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02005" y="3259618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638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  <p:bldP spid="7" grpId="0"/>
      <p:bldP spid="27" grpId="0" animBg="1"/>
      <p:bldP spid="29" grpId="0" animBg="1"/>
      <p:bldP spid="30" grpId="0" animBg="1"/>
      <p:bldP spid="38" grpId="0" animBg="1"/>
      <p:bldP spid="4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42" y="1856745"/>
            <a:ext cx="805685" cy="908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064" y="1789897"/>
            <a:ext cx="968514" cy="956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69" y="1631760"/>
            <a:ext cx="1191428" cy="1276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640" y="1665184"/>
            <a:ext cx="1280362" cy="1276672"/>
          </a:xfrm>
          <a:prstGeom prst="rect">
            <a:avLst/>
          </a:prstGeom>
        </p:spPr>
      </p:pic>
      <p:sp>
        <p:nvSpPr>
          <p:cNvPr id="13" name="Magnetic Disk 12"/>
          <p:cNvSpPr/>
          <p:nvPr/>
        </p:nvSpPr>
        <p:spPr>
          <a:xfrm>
            <a:off x="815088" y="1715320"/>
            <a:ext cx="956066" cy="1032777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66672"/>
              </p:ext>
            </p:extLst>
          </p:nvPr>
        </p:nvGraphicFramePr>
        <p:xfrm>
          <a:off x="354713" y="3230062"/>
          <a:ext cx="1903983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3983"/>
              </a:tblGrid>
              <a:tr h="858207"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smtClean="0"/>
                        <a:t>Service Failure</a:t>
                      </a:r>
                      <a:endParaRPr lang="en-US" sz="2000" dirty="0"/>
                    </a:p>
                  </a:txBody>
                  <a:tcPr/>
                </a:tc>
              </a:tr>
              <a:tr h="1884993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Inside</a:t>
                      </a:r>
                      <a:r>
                        <a:rPr lang="en-US" sz="2000" baseline="0" dirty="0" smtClean="0"/>
                        <a:t> the VI</a:t>
                      </a:r>
                      <a:endParaRPr lang="en-US" sz="2000" dirty="0" smtClean="0"/>
                    </a:p>
                    <a:p>
                      <a:pPr lvl="0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04769"/>
              </p:ext>
            </p:extLst>
          </p:nvPr>
        </p:nvGraphicFramePr>
        <p:xfrm>
          <a:off x="2606808" y="3219917"/>
          <a:ext cx="1903983" cy="2743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03983"/>
              </a:tblGrid>
              <a:tr h="880827"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smtClean="0"/>
                        <a:t>Malicious Service</a:t>
                      </a:r>
                      <a:endParaRPr lang="en-US" sz="2000" dirty="0"/>
                    </a:p>
                  </a:txBody>
                  <a:tcPr/>
                </a:tc>
              </a:tr>
              <a:tr h="1862373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All in/out traffic can be inspected</a:t>
                      </a:r>
                    </a:p>
                    <a:p>
                      <a:pPr lvl="0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79648"/>
              </p:ext>
            </p:extLst>
          </p:nvPr>
        </p:nvGraphicFramePr>
        <p:xfrm>
          <a:off x="4770327" y="3219918"/>
          <a:ext cx="1903983" cy="2743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03983"/>
              </a:tblGrid>
              <a:tr h="875393"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smtClean="0"/>
                        <a:t>Malicious DEMUX rule</a:t>
                      </a:r>
                      <a:endParaRPr lang="en-US" sz="2000" dirty="0"/>
                    </a:p>
                  </a:txBody>
                  <a:tcPr/>
                </a:tc>
              </a:tr>
              <a:tr h="1867807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Proof of GUID ownership required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80284"/>
              </p:ext>
            </p:extLst>
          </p:nvPr>
        </p:nvGraphicFramePr>
        <p:xfrm>
          <a:off x="6957841" y="3219918"/>
          <a:ext cx="1903983" cy="277687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3983"/>
              </a:tblGrid>
              <a:tr h="856630"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smtClean="0"/>
                        <a:t>Excessive resource usage</a:t>
                      </a:r>
                      <a:endParaRPr lang="en-US" sz="2000" dirty="0"/>
                    </a:p>
                  </a:txBody>
                  <a:tcPr/>
                </a:tc>
              </a:tr>
              <a:tr h="1886570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Reserving</a:t>
                      </a:r>
                      <a:r>
                        <a:rPr lang="en-US" sz="2000" baseline="0" dirty="0" smtClean="0"/>
                        <a:t> dedicated resources</a:t>
                      </a:r>
                      <a:endParaRPr lang="en-US" sz="2000" dirty="0" smtClean="0"/>
                    </a:p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Tiered pricing</a:t>
                      </a:r>
                    </a:p>
                    <a:p>
                      <a:pPr lvl="0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Proof</a:t>
            </a:r>
            <a:r>
              <a:rPr lang="en-US" dirty="0"/>
              <a:t>-of-concept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47428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ervice-aware </a:t>
            </a:r>
            <a:r>
              <a:rPr lang="en-US" sz="2800" dirty="0" smtClean="0"/>
              <a:t>MF software router</a:t>
            </a:r>
          </a:p>
          <a:p>
            <a:pPr lvl="1"/>
            <a:r>
              <a:rPr lang="en-US" sz="2400" dirty="0" smtClean="0"/>
              <a:t>Based on the latest MF prototype (using Click Modular Router)</a:t>
            </a:r>
          </a:p>
          <a:p>
            <a:pPr lvl="1"/>
            <a:r>
              <a:rPr lang="en-US" sz="2400" dirty="0" smtClean="0"/>
              <a:t>Guid</a:t>
            </a:r>
            <a:r>
              <a:rPr lang="en-US" altLang="zh-CN" sz="2400" dirty="0" smtClean="0"/>
              <a:t>ing</a:t>
            </a:r>
            <a:r>
              <a:rPr lang="en-US" sz="2400" dirty="0" smtClean="0"/>
              <a:t> the MF routers to identify and discover </a:t>
            </a:r>
            <a:r>
              <a:rPr lang="en-US" sz="2400" dirty="0" err="1" smtClean="0"/>
              <a:t>PacketCloud</a:t>
            </a:r>
            <a:r>
              <a:rPr lang="en-US" sz="2400" dirty="0" smtClean="0"/>
              <a:t> services</a:t>
            </a:r>
          </a:p>
          <a:p>
            <a:r>
              <a:rPr lang="en-US" sz="2800" dirty="0" smtClean="0"/>
              <a:t>Implemented services </a:t>
            </a:r>
          </a:p>
          <a:p>
            <a:pPr lvl="1"/>
            <a:r>
              <a:rPr lang="en-US" sz="2400" dirty="0" smtClean="0"/>
              <a:t>Protocol </a:t>
            </a:r>
            <a:r>
              <a:rPr lang="en-US" sz="2400" dirty="0"/>
              <a:t>t</a:t>
            </a:r>
            <a:r>
              <a:rPr lang="en-US" sz="2400" dirty="0" smtClean="0"/>
              <a:t>ranslator (user requested)</a:t>
            </a:r>
          </a:p>
          <a:p>
            <a:pPr lvl="1"/>
            <a:r>
              <a:rPr lang="en-US" sz="2400" dirty="0" smtClean="0"/>
              <a:t>WAN </a:t>
            </a:r>
            <a:r>
              <a:rPr lang="en-US" sz="2400" dirty="0"/>
              <a:t>o</a:t>
            </a:r>
            <a:r>
              <a:rPr lang="en-US" sz="2400" dirty="0" smtClean="0"/>
              <a:t>ptimizer (transparent)</a:t>
            </a:r>
          </a:p>
          <a:p>
            <a:pPr lvl="1"/>
            <a:r>
              <a:rPr lang="en-US" sz="2400" dirty="0" smtClean="0"/>
              <a:t>Intrusion detection system (transparent)</a:t>
            </a:r>
          </a:p>
          <a:p>
            <a:pPr lvl="1"/>
            <a:r>
              <a:rPr lang="en-US" sz="2400" dirty="0" smtClean="0"/>
              <a:t>Secure communication </a:t>
            </a:r>
            <a:r>
              <a:rPr lang="en-US" sz="2400" dirty="0"/>
              <a:t>m</a:t>
            </a:r>
            <a:r>
              <a:rPr lang="en-US" sz="2400" dirty="0" smtClean="0"/>
              <a:t>odule (transparent)</a:t>
            </a:r>
          </a:p>
          <a:p>
            <a:pPr lvl="1"/>
            <a:r>
              <a:rPr lang="en-US" sz="2400" dirty="0" smtClean="0"/>
              <a:t>(more are coming…)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Design – </a:t>
            </a:r>
            <a:r>
              <a:rPr lang="en-US" b="1" dirty="0" smtClean="0">
                <a:solidFill>
                  <a:srgbClr val="008000"/>
                </a:solidFill>
              </a:rPr>
              <a:t>Evaluation</a:t>
            </a:r>
            <a:r>
              <a:rPr lang="en-US" dirty="0" smtClean="0">
                <a:solidFill>
                  <a:srgbClr val="008000"/>
                </a:solidFill>
              </a:rPr>
              <a:t>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3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Tested </a:t>
            </a:r>
            <a:r>
              <a:rPr lang="en-US" dirty="0"/>
              <a:t>in both wired/wireless environments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Evaluation results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/>
              <a:t>Delay Penalty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120" y="2208417"/>
            <a:ext cx="1436446" cy="951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99" y="2296624"/>
            <a:ext cx="2443830" cy="73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020" y="2224077"/>
            <a:ext cx="7747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Design – </a:t>
            </a:r>
            <a:r>
              <a:rPr lang="en-US" b="1" dirty="0" smtClean="0">
                <a:solidFill>
                  <a:srgbClr val="008000"/>
                </a:solidFill>
              </a:rPr>
              <a:t>Evaluation</a:t>
            </a:r>
            <a:r>
              <a:rPr lang="en-US" dirty="0" smtClean="0">
                <a:solidFill>
                  <a:srgbClr val="008000"/>
                </a:solidFill>
              </a:rPr>
              <a:t>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traffic a cloudlet can handle?</a:t>
            </a:r>
          </a:p>
          <a:p>
            <a:pPr lvl="1"/>
            <a:r>
              <a:rPr lang="en-US" dirty="0" smtClean="0"/>
              <a:t>Starting from a single computation node…</a:t>
            </a:r>
          </a:p>
          <a:p>
            <a:pPr lvl="1"/>
            <a:r>
              <a:rPr lang="en-US" dirty="0" smtClean="0"/>
              <a:t>Hardware: bpc2133 </a:t>
            </a:r>
            <a:r>
              <a:rPr lang="en-US" dirty="0"/>
              <a:t>nodes on </a:t>
            </a:r>
            <a:r>
              <a:rPr lang="en-US" dirty="0" err="1"/>
              <a:t>Deterlab</a:t>
            </a:r>
            <a:r>
              <a:rPr lang="en-US" dirty="0"/>
              <a:t> (Quad </a:t>
            </a:r>
            <a:r>
              <a:rPr lang="en-US" dirty="0" smtClean="0"/>
              <a:t>Core processor running at 2.13GHz, 1Gbps NIC)</a:t>
            </a:r>
          </a:p>
          <a:p>
            <a:pPr lvl="1"/>
            <a:r>
              <a:rPr lang="en-US" dirty="0" smtClean="0"/>
              <a:t>Service complexity: </a:t>
            </a:r>
            <a:r>
              <a:rPr lang="en-US" dirty="0"/>
              <a:t>AES encryption (computationally intensive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One </a:t>
            </a:r>
            <a:r>
              <a:rPr lang="en-US" sz="3200" dirty="0" smtClean="0"/>
              <a:t>node </a:t>
            </a:r>
            <a:r>
              <a:rPr lang="en-US" sz="3200" dirty="0"/>
              <a:t>can handle traffic as fast as 500~600Mbps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19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871408" y="5795416"/>
            <a:ext cx="5597515" cy="6614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 nodes in a Cloudlet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10+Gbps</a:t>
            </a:r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4110414" y="4980037"/>
            <a:ext cx="5033586" cy="1029142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modest estimation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Design – </a:t>
            </a:r>
            <a:r>
              <a:rPr lang="en-US" b="1" dirty="0" smtClean="0">
                <a:solidFill>
                  <a:srgbClr val="008000"/>
                </a:solidFill>
              </a:rPr>
              <a:t>Evaluation</a:t>
            </a:r>
            <a:r>
              <a:rPr lang="en-US" dirty="0" smtClean="0">
                <a:solidFill>
                  <a:srgbClr val="008000"/>
                </a:solidFill>
              </a:rPr>
              <a:t>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2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End-to-End Principle of the Internet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2311911" y="2384194"/>
            <a:ext cx="1659286" cy="912544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5891713" y="2599315"/>
            <a:ext cx="1659286" cy="912544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839212" y="3679673"/>
            <a:ext cx="1659286" cy="9125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157232" y="3135981"/>
            <a:ext cx="1075752" cy="878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74512" y="2857700"/>
            <a:ext cx="2696567" cy="2469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10933" y="3296738"/>
            <a:ext cx="1348281" cy="685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502" y="3857257"/>
            <a:ext cx="1552078" cy="10554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32" y="2208962"/>
            <a:ext cx="1340305" cy="123475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1897007" y="2453540"/>
            <a:ext cx="744141" cy="2334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330581">
            <a:off x="3707228" y="2594218"/>
            <a:ext cx="2438422" cy="31052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64986" y="3311978"/>
            <a:ext cx="486013" cy="5452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74135" y="2794980"/>
            <a:ext cx="8868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 rot="2957930">
            <a:off x="7110658" y="3339821"/>
            <a:ext cx="744141" cy="2334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48279" y="5719227"/>
            <a:ext cx="6819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Routers: best-effort forwarding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End </a:t>
            </a:r>
            <a:r>
              <a:rPr lang="en-US" altLang="zh-CN" sz="2400" dirty="0" smtClean="0"/>
              <a:t>system</a:t>
            </a:r>
            <a:r>
              <a:rPr lang="en-US" sz="2400" dirty="0" smtClean="0"/>
              <a:t>s: all end-to-end functions…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</p:txBody>
      </p:sp>
      <p:sp>
        <p:nvSpPr>
          <p:cNvPr id="42" name="Rounded Rectangle 41"/>
          <p:cNvSpPr/>
          <p:nvPr/>
        </p:nvSpPr>
        <p:spPr>
          <a:xfrm>
            <a:off x="574932" y="1693430"/>
            <a:ext cx="1199203" cy="3292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385570" y="5001891"/>
            <a:ext cx="1199203" cy="3292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272671" y="4175718"/>
            <a:ext cx="5751728" cy="1473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simple design for IP routers:</a:t>
            </a:r>
          </a:p>
          <a:p>
            <a:pPr algn="ctr"/>
            <a:r>
              <a:rPr lang="en-US" sz="2800" dirty="0"/>
              <a:t>l</a:t>
            </a:r>
            <a:r>
              <a:rPr lang="en-US" sz="2800" dirty="0" smtClean="0"/>
              <a:t>ow complexity, </a:t>
            </a:r>
            <a:r>
              <a:rPr lang="en-US" altLang="zh-CN" sz="2800" dirty="0" smtClean="0"/>
              <a:t>high</a:t>
            </a:r>
            <a:r>
              <a:rPr lang="en-US" sz="2800" dirty="0" smtClean="0"/>
              <a:t> robustness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344" y="2857700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6546" y="389707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4712717" y="1417639"/>
            <a:ext cx="3566348" cy="605069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Designed 30+ years ago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4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7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Penalty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20</a:t>
            </a:fld>
            <a:endParaRPr lang="en-US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992782" y="2300669"/>
            <a:ext cx="1184409" cy="6513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347945" y="2626358"/>
            <a:ext cx="2910214" cy="116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1"/>
          </p:cNvCxnSpPr>
          <p:nvPr/>
        </p:nvCxnSpPr>
        <p:spPr>
          <a:xfrm flipH="1" flipV="1">
            <a:off x="4898703" y="2636844"/>
            <a:ext cx="2755251" cy="1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18753" y="2864442"/>
            <a:ext cx="288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100Mbps,30ms,0.1% Loss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0143" y="279238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8959" y="2818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11890" y="2926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Cloud 21"/>
          <p:cNvSpPr/>
          <p:nvPr/>
        </p:nvSpPr>
        <p:spPr>
          <a:xfrm>
            <a:off x="3260955" y="1411187"/>
            <a:ext cx="2633848" cy="71489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Traffic </a:t>
            </a:r>
            <a:r>
              <a:rPr lang="en-US" dirty="0" err="1" smtClean="0"/>
              <a:t>Encryptor</a:t>
            </a:r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4448959" y="2090513"/>
            <a:ext cx="182880" cy="32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8" y="2116424"/>
            <a:ext cx="910687" cy="797449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>
            <a:off x="1768361" y="2279901"/>
            <a:ext cx="2122043" cy="27432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ped Right Arrow 28"/>
          <p:cNvSpPr/>
          <p:nvPr/>
        </p:nvSpPr>
        <p:spPr>
          <a:xfrm>
            <a:off x="5310891" y="2294442"/>
            <a:ext cx="2122043" cy="274320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954" y="2232050"/>
            <a:ext cx="1014809" cy="81184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48374" y="2875871"/>
            <a:ext cx="288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100Mbps,30ms,0.1% Loss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Design – </a:t>
            </a:r>
            <a:r>
              <a:rPr lang="en-US" b="1" dirty="0" smtClean="0">
                <a:solidFill>
                  <a:srgbClr val="008000"/>
                </a:solidFill>
              </a:rPr>
              <a:t>Evaluation</a:t>
            </a:r>
            <a:r>
              <a:rPr lang="en-US" dirty="0" smtClean="0">
                <a:solidFill>
                  <a:srgbClr val="008000"/>
                </a:solidFill>
              </a:rPr>
              <a:t> – Contributions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22" y="3459296"/>
            <a:ext cx="4026648" cy="28186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31163" y="3504473"/>
            <a:ext cx="3955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 chunk </a:t>
            </a:r>
            <a:r>
              <a:rPr lang="en-US" b="1" dirty="0">
                <a:solidFill>
                  <a:srgbClr val="FF0000"/>
                </a:solidFill>
              </a:rPr>
              <a:t>size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1MB, the average per</a:t>
            </a:r>
            <a:r>
              <a:rPr lang="en-US" b="1" dirty="0" smtClean="0">
                <a:solidFill>
                  <a:srgbClr val="FF0000"/>
                </a:solidFill>
              </a:rPr>
              <a:t>-chunk </a:t>
            </a:r>
            <a:r>
              <a:rPr lang="en-US" b="1" dirty="0">
                <a:solidFill>
                  <a:srgbClr val="FF0000"/>
                </a:solidFill>
              </a:rPr>
              <a:t>delay penalty is still </a:t>
            </a:r>
            <a:r>
              <a:rPr lang="en-US" b="1" dirty="0" smtClean="0">
                <a:solidFill>
                  <a:srgbClr val="FF0000"/>
                </a:solidFill>
              </a:rPr>
              <a:t>&lt; 30ms </a:t>
            </a:r>
            <a:r>
              <a:rPr lang="en-US" b="1" dirty="0" smtClean="0"/>
              <a:t>(smaller </a:t>
            </a:r>
            <a:r>
              <a:rPr lang="en-US" b="1" dirty="0"/>
              <a:t>than the additional delay of sending an </a:t>
            </a:r>
            <a:r>
              <a:rPr lang="en-US" b="1" dirty="0" smtClean="0"/>
              <a:t>individual </a:t>
            </a:r>
            <a:r>
              <a:rPr lang="en-US" b="1" dirty="0"/>
              <a:t>IP packet using </a:t>
            </a:r>
            <a:r>
              <a:rPr lang="en-US" b="1" dirty="0" smtClean="0"/>
              <a:t>3G)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8677" y="5039962"/>
            <a:ext cx="3090810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Want a smaller delay penalty?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0000FF"/>
                </a:solidFill>
              </a:rPr>
              <a:t>Better CPU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0000FF"/>
                </a:solidFill>
              </a:rPr>
              <a:t>10Gbps NIC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0000FF"/>
                </a:solidFill>
              </a:rPr>
              <a:t>Smaller protocol data unit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“cloud-like” </a:t>
            </a:r>
            <a:r>
              <a:rPr lang="en-US" dirty="0" smtClean="0"/>
              <a:t>platform to host in-network services</a:t>
            </a:r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lastic</a:t>
            </a:r>
            <a:r>
              <a:rPr lang="en-US" dirty="0" smtClean="0"/>
              <a:t> services: scaling up/down according to traffic demand</a:t>
            </a:r>
          </a:p>
          <a:p>
            <a:pPr lvl="1"/>
            <a:r>
              <a:rPr lang="en-US" b="1" dirty="0" smtClean="0"/>
              <a:t>Efficient </a:t>
            </a:r>
            <a:r>
              <a:rPr lang="en-US" dirty="0"/>
              <a:t>r</a:t>
            </a:r>
            <a:r>
              <a:rPr lang="en-US" dirty="0" smtClean="0"/>
              <a:t>esource sharing</a:t>
            </a:r>
          </a:p>
          <a:p>
            <a:pPr lvl="1"/>
            <a:r>
              <a:rPr lang="en-US" b="1" dirty="0" smtClean="0"/>
              <a:t>Open</a:t>
            </a:r>
            <a:r>
              <a:rPr lang="en-US" dirty="0" smtClean="0"/>
              <a:t> to third-party providers</a:t>
            </a:r>
          </a:p>
          <a:p>
            <a:pPr lvl="1"/>
            <a:r>
              <a:rPr lang="en-US" dirty="0" smtClean="0"/>
              <a:t>Viable economic </a:t>
            </a:r>
            <a:r>
              <a:rPr lang="en-US" b="1" dirty="0" smtClean="0"/>
              <a:t>rewards</a:t>
            </a:r>
            <a:r>
              <a:rPr lang="en-US" dirty="0" smtClean="0"/>
              <a:t> for ISPs</a:t>
            </a:r>
          </a:p>
          <a:p>
            <a:r>
              <a:rPr lang="en-US" dirty="0" smtClean="0"/>
              <a:t>A number of viable use cases</a:t>
            </a:r>
          </a:p>
          <a:p>
            <a:r>
              <a:rPr lang="en-US" dirty="0" smtClean="0"/>
              <a:t>A proof-of-concept prototype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Design – Evaluation – </a:t>
            </a:r>
            <a:r>
              <a:rPr lang="en-US" b="1" dirty="0" smtClean="0">
                <a:solidFill>
                  <a:srgbClr val="008000"/>
                </a:solidFill>
              </a:rPr>
              <a:t>Contributions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Cloudlet </a:t>
            </a:r>
            <a:r>
              <a:rPr lang="en-US" dirty="0"/>
              <a:t>deployment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topology, user behavior, and resource availability</a:t>
            </a:r>
          </a:p>
          <a:p>
            <a:r>
              <a:rPr lang="en-US" dirty="0"/>
              <a:t>Economic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Financial </a:t>
            </a:r>
            <a:r>
              <a:rPr lang="en-US" dirty="0"/>
              <a:t>links among diﬀerent Internet entities, i.e., users, ISPs, and third-party providers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Design – Evaluation – </a:t>
            </a:r>
            <a:r>
              <a:rPr lang="en-US" b="1" dirty="0" smtClean="0">
                <a:solidFill>
                  <a:srgbClr val="008000"/>
                </a:solidFill>
              </a:rPr>
              <a:t>Contributions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0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Feixong</a:t>
            </a:r>
            <a:r>
              <a:rPr lang="en-US" dirty="0" smtClean="0"/>
              <a:t> Zhang, </a:t>
            </a:r>
            <a:r>
              <a:rPr lang="en-US" dirty="0" err="1" smtClean="0"/>
              <a:t>Kiran</a:t>
            </a:r>
            <a:r>
              <a:rPr lang="en-US" dirty="0" smtClean="0"/>
              <a:t> </a:t>
            </a:r>
            <a:r>
              <a:rPr lang="en-US" dirty="0" err="1"/>
              <a:t>Nagaraja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Dipankar</a:t>
            </a:r>
            <a:r>
              <a:rPr lang="en-US" dirty="0" smtClean="0"/>
              <a:t> </a:t>
            </a:r>
            <a:r>
              <a:rPr lang="en-US" dirty="0" err="1" smtClean="0"/>
              <a:t>Raychaudhuri</a:t>
            </a:r>
            <a:r>
              <a:rPr lang="en-US" dirty="0" smtClean="0"/>
              <a:t> (Rutgers University)</a:t>
            </a:r>
          </a:p>
          <a:p>
            <a:r>
              <a:rPr lang="en-US" dirty="0" err="1" smtClean="0"/>
              <a:t>Qiang</a:t>
            </a:r>
            <a:r>
              <a:rPr lang="en-US" dirty="0" smtClean="0"/>
              <a:t> Cao, </a:t>
            </a:r>
            <a:r>
              <a:rPr lang="en-US" dirty="0" err="1" smtClean="0"/>
              <a:t>Xin</a:t>
            </a:r>
            <a:r>
              <a:rPr lang="en-US" dirty="0" smtClean="0"/>
              <a:t> Wu, </a:t>
            </a:r>
            <a:r>
              <a:rPr lang="en-US" dirty="0" err="1" smtClean="0"/>
              <a:t>Theophilus</a:t>
            </a:r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smtClean="0"/>
              <a:t>Benson (Duke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Ossification of the Internet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72" y="1620284"/>
            <a:ext cx="1516167" cy="151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006" y="1653671"/>
            <a:ext cx="1918974" cy="127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650612"/>
            <a:ext cx="1766549" cy="124461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704318" y="5899175"/>
            <a:ext cx="6382838" cy="70188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In-network Services are highly desired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73413"/>
              </p:ext>
            </p:extLst>
          </p:nvPr>
        </p:nvGraphicFramePr>
        <p:xfrm>
          <a:off x="613978" y="3207736"/>
          <a:ext cx="2490202" cy="2621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90202"/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2000" dirty="0" smtClean="0"/>
                        <a:t>Popular contents are transferred again and again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Can we avoid the redundant transmission?</a:t>
                      </a:r>
                    </a:p>
                    <a:p>
                      <a:pPr lvl="0"/>
                      <a:endParaRPr lang="en-US" sz="2000" dirty="0" smtClean="0"/>
                    </a:p>
                    <a:p>
                      <a:pPr lvl="0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0361"/>
              </p:ext>
            </p:extLst>
          </p:nvPr>
        </p:nvGraphicFramePr>
        <p:xfrm>
          <a:off x="3420282" y="3208859"/>
          <a:ext cx="2490202" cy="2621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90202"/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2000" dirty="0" smtClean="0"/>
                        <a:t>Numerous</a:t>
                      </a:r>
                      <a:r>
                        <a:rPr lang="en-US" sz="2000" baseline="0" dirty="0" smtClean="0"/>
                        <a:t> malicious attacks</a:t>
                      </a:r>
                    </a:p>
                    <a:p>
                      <a:pPr lvl="0" algn="l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Can we block the malicious traffic before they have arrived the destination?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84912"/>
              </p:ext>
            </p:extLst>
          </p:nvPr>
        </p:nvGraphicFramePr>
        <p:xfrm>
          <a:off x="6227954" y="3208859"/>
          <a:ext cx="2490202" cy="2621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90202"/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2000" dirty="0" smtClean="0"/>
                        <a:t>Widely used mobile devices with limited</a:t>
                      </a:r>
                      <a:r>
                        <a:rPr lang="en-US" sz="2000" baseline="0" dirty="0" smtClean="0"/>
                        <a:t> battery energy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Wingdings" charset="2"/>
                        <a:buChar char="q"/>
                      </a:pPr>
                      <a:r>
                        <a:rPr lang="en-US" sz="2000" dirty="0" smtClean="0"/>
                        <a:t>Can we</a:t>
                      </a:r>
                      <a:r>
                        <a:rPr lang="en-US" sz="2000" baseline="0" dirty="0" smtClean="0"/>
                        <a:t> offload the computational tasks for mobile devices</a:t>
                      </a:r>
                      <a:r>
                        <a:rPr lang="en-US" sz="2000" dirty="0" smtClean="0"/>
                        <a:t>?</a:t>
                      </a:r>
                    </a:p>
                    <a:p>
                      <a:pPr lvl="0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7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In-network </a:t>
            </a:r>
            <a:r>
              <a:rPr lang="en-US" dirty="0"/>
              <a:t>S</a:t>
            </a:r>
            <a:r>
              <a:rPr lang="en-US" dirty="0" smtClean="0"/>
              <a:t>ervices: Today’s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ISPs have deployed numerous standalone, specialized </a:t>
            </a:r>
            <a:r>
              <a:rPr lang="en-US" sz="2400" b="1" i="1" dirty="0" err="1" smtClean="0"/>
              <a:t>middleboxes</a:t>
            </a:r>
            <a:r>
              <a:rPr lang="en-US" sz="2400" b="1" i="1" dirty="0" smtClean="0"/>
              <a:t> </a:t>
            </a:r>
            <a:r>
              <a:rPr lang="en-US" sz="2400" dirty="0" smtClean="0"/>
              <a:t>at strategic network locations</a:t>
            </a:r>
          </a:p>
          <a:p>
            <a:r>
              <a:rPr lang="en-US" sz="2400" dirty="0"/>
              <a:t>Third-party </a:t>
            </a:r>
            <a:r>
              <a:rPr lang="en-US" sz="2400" dirty="0" smtClean="0"/>
              <a:t>(content/application) providers need to collaborate with ISPs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71" y="3317003"/>
            <a:ext cx="891264" cy="891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67" y="3317003"/>
            <a:ext cx="844765" cy="844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589" y="3342245"/>
            <a:ext cx="1084899" cy="801882"/>
          </a:xfrm>
          <a:prstGeom prst="rect">
            <a:avLst/>
          </a:prstGeom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96" y="3406097"/>
            <a:ext cx="1089044" cy="73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342245"/>
            <a:ext cx="893667" cy="893667"/>
          </a:xfrm>
          <a:prstGeom prst="rect">
            <a:avLst/>
          </a:prstGeom>
        </p:spPr>
      </p:pic>
      <p:sp>
        <p:nvSpPr>
          <p:cNvPr id="11" name="Folded Corner 10"/>
          <p:cNvSpPr/>
          <p:nvPr/>
        </p:nvSpPr>
        <p:spPr>
          <a:xfrm>
            <a:off x="1073332" y="4391289"/>
            <a:ext cx="7431549" cy="219305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Zapf Dingbats" charset="0"/>
              <a:buChar char="✔"/>
            </a:pPr>
            <a:r>
              <a:rPr lang="en-US" sz="2400" dirty="0" smtClean="0"/>
              <a:t>Enhancing </a:t>
            </a:r>
            <a:r>
              <a:rPr lang="en-US" sz="2400" dirty="0"/>
              <a:t>the user </a:t>
            </a:r>
            <a:r>
              <a:rPr lang="en-US" sz="2400" dirty="0" smtClean="0"/>
              <a:t>experience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sz="2400" dirty="0"/>
              <a:t>O</a:t>
            </a:r>
            <a:r>
              <a:rPr lang="en-US" sz="2400" dirty="0" smtClean="0"/>
              <a:t>ptimizing </a:t>
            </a:r>
            <a:r>
              <a:rPr lang="en-US" sz="2400" dirty="0"/>
              <a:t>the network </a:t>
            </a:r>
            <a:r>
              <a:rPr lang="en-US" sz="2400" dirty="0" smtClean="0"/>
              <a:t>traffic</a:t>
            </a:r>
          </a:p>
          <a:p>
            <a:pPr marL="342900" indent="-342900">
              <a:buFont typeface="Zapf Dingbats" charset="0"/>
              <a:buChar char="✗"/>
            </a:pPr>
            <a:r>
              <a:rPr lang="en-US" sz="2400" b="1" dirty="0" smtClean="0">
                <a:solidFill>
                  <a:srgbClr val="FF0000"/>
                </a:solidFill>
                <a:sym typeface="Zapf Dingbats"/>
              </a:rPr>
              <a:t>Fixed capacity for each </a:t>
            </a:r>
            <a:r>
              <a:rPr lang="en-US" sz="2400" b="1" dirty="0" err="1" smtClean="0">
                <a:solidFill>
                  <a:srgbClr val="FF0000"/>
                </a:solidFill>
                <a:sym typeface="Zapf Dingbats"/>
              </a:rPr>
              <a:t>middlebox</a:t>
            </a:r>
            <a:r>
              <a:rPr lang="en-US" sz="2400" b="1" dirty="0" smtClean="0">
                <a:solidFill>
                  <a:srgbClr val="FF0000"/>
                </a:solidFill>
                <a:sym typeface="Zapf Dingbats"/>
              </a:rPr>
              <a:t> (over provisioning)</a:t>
            </a:r>
          </a:p>
          <a:p>
            <a:pPr marL="342900" indent="-342900">
              <a:buFont typeface="Zapf Dingbats" charset="0"/>
              <a:buChar char="✗"/>
            </a:pPr>
            <a:r>
              <a:rPr lang="en-US" sz="2400" b="1" dirty="0" smtClean="0">
                <a:solidFill>
                  <a:srgbClr val="FF0000"/>
                </a:solidFill>
                <a:sym typeface="Zapf Dingbats"/>
              </a:rPr>
              <a:t>The </a:t>
            </a:r>
            <a:r>
              <a:rPr lang="en-US" sz="2400" b="1" dirty="0">
                <a:solidFill>
                  <a:srgbClr val="FF0000"/>
                </a:solidFill>
                <a:sym typeface="Zapf Dingbats"/>
              </a:rPr>
              <a:t>available resources of different </a:t>
            </a:r>
            <a:r>
              <a:rPr lang="en-US" sz="2400" b="1" dirty="0" err="1">
                <a:solidFill>
                  <a:srgbClr val="FF0000"/>
                </a:solidFill>
                <a:sym typeface="Zapf Dingbats"/>
              </a:rPr>
              <a:t>middleboxes</a:t>
            </a:r>
            <a:r>
              <a:rPr lang="en-US" sz="2400" b="1" dirty="0">
                <a:solidFill>
                  <a:srgbClr val="FF0000"/>
                </a:solidFill>
                <a:sym typeface="Zapf Dingbats"/>
              </a:rPr>
              <a:t> cannot be </a:t>
            </a:r>
            <a:r>
              <a:rPr lang="en-US" sz="2400" b="1" dirty="0" smtClean="0">
                <a:solidFill>
                  <a:srgbClr val="FF0000"/>
                </a:solidFill>
                <a:sym typeface="Zapf Dingbats"/>
              </a:rPr>
              <a:t>shared</a:t>
            </a:r>
            <a:endParaRPr lang="en-US" sz="2400" b="1" dirty="0">
              <a:solidFill>
                <a:srgbClr val="FF0000"/>
              </a:solidFill>
              <a:sym typeface="Zapf Dingbat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88090"/>
              </p:ext>
            </p:extLst>
          </p:nvPr>
        </p:nvGraphicFramePr>
        <p:xfrm>
          <a:off x="457200" y="17506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715" y="2236625"/>
            <a:ext cx="1526660" cy="1387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Goal: a </a:t>
            </a:r>
            <a:r>
              <a:rPr lang="en-US" dirty="0"/>
              <a:t>B</a:t>
            </a:r>
            <a:r>
              <a:rPr lang="en-US" dirty="0" smtClean="0"/>
              <a:t>etter </a:t>
            </a:r>
            <a:br>
              <a:rPr lang="en-US" dirty="0" smtClean="0"/>
            </a:br>
            <a:r>
              <a:rPr lang="en-US" dirty="0" smtClean="0"/>
              <a:t>In-network Service </a:t>
            </a:r>
            <a:r>
              <a:rPr lang="en-US" dirty="0"/>
              <a:t>H</a:t>
            </a:r>
            <a:r>
              <a:rPr lang="en-US" dirty="0" smtClean="0"/>
              <a:t>osting Platform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624" y="4716866"/>
            <a:ext cx="1032178" cy="6377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525" y="4398025"/>
            <a:ext cx="1597102" cy="1417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197" y="2314440"/>
            <a:ext cx="1215209" cy="1215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11796" y="6042752"/>
            <a:ext cx="2226229" cy="4076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requirements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4808" y="4701186"/>
            <a:ext cx="667490" cy="6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CoMb</a:t>
            </a:r>
            <a:r>
              <a:rPr lang="en-US" dirty="0" smtClean="0"/>
              <a:t>: consolidation of </a:t>
            </a:r>
            <a:r>
              <a:rPr lang="en-US" dirty="0" err="1"/>
              <a:t>m</a:t>
            </a:r>
            <a:r>
              <a:rPr lang="en-US" dirty="0" err="1" smtClean="0"/>
              <a:t>iddleboxes</a:t>
            </a:r>
            <a:r>
              <a:rPr lang="en-US" dirty="0" smtClean="0"/>
              <a:t> [</a:t>
            </a:r>
            <a:r>
              <a:rPr lang="en-US" dirty="0" err="1" smtClean="0"/>
              <a:t>Sekar</a:t>
            </a:r>
            <a:r>
              <a:rPr lang="en-US" dirty="0" smtClean="0"/>
              <a:t> et al., NSDI’12]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Supporting only trusted/reliable services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open to third-party providers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Vulnerable to unexpected service crash and malicious attacks</a:t>
            </a:r>
          </a:p>
          <a:p>
            <a:r>
              <a:rPr lang="en-US" dirty="0" smtClean="0"/>
              <a:t>APLOMB: outsourcing to public clouds [Sherry et al., SIGCOMM’12]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Unwanted </a:t>
            </a:r>
            <a:r>
              <a:rPr lang="en-US" dirty="0" err="1" smtClean="0">
                <a:solidFill>
                  <a:srgbClr val="FF0000"/>
                </a:solidFill>
              </a:rPr>
              <a:t>interdomain</a:t>
            </a:r>
            <a:r>
              <a:rPr lang="en-US" dirty="0" smtClean="0">
                <a:solidFill>
                  <a:srgbClr val="FF0000"/>
                </a:solidFill>
              </a:rPr>
              <a:t> traffic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ownership 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3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Conventional IP or clean-slate architectures?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Technical trend: rapid </a:t>
            </a:r>
            <a:r>
              <a:rPr lang="en-US" dirty="0">
                <a:solidFill>
                  <a:srgbClr val="000000"/>
                </a:solidFill>
              </a:rPr>
              <a:t>development of mobile platforms and </a:t>
            </a:r>
            <a:r>
              <a:rPr lang="en-US" dirty="0" smtClean="0">
                <a:solidFill>
                  <a:srgbClr val="000000"/>
                </a:solidFill>
              </a:rPr>
              <a:t>applications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75" y="3091484"/>
            <a:ext cx="4996605" cy="3254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3474" y="4145086"/>
            <a:ext cx="6544342" cy="2192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We focus on </a:t>
            </a:r>
            <a:r>
              <a:rPr lang="en-US" sz="2800" b="1" dirty="0" err="1">
                <a:solidFill>
                  <a:srgbClr val="FF0000"/>
                </a:solidFill>
              </a:rPr>
              <a:t>MobilityFirst</a:t>
            </a:r>
            <a:r>
              <a:rPr lang="en-US" sz="2800" b="1" dirty="0">
                <a:solidFill>
                  <a:srgbClr val="FF0000"/>
                </a:solidFill>
              </a:rPr>
              <a:t> (MF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A mobile-</a:t>
            </a:r>
            <a:r>
              <a:rPr lang="en-US" sz="2400" dirty="0">
                <a:solidFill>
                  <a:srgbClr val="000000"/>
                </a:solidFill>
              </a:rPr>
              <a:t>centric architecture for the future Internet, one of the four NSF Future Internet Architecture (FIA)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MF: </a:t>
            </a:r>
            <a:r>
              <a:rPr lang="en-US" dirty="0" smtClean="0">
                <a:solidFill>
                  <a:srgbClr val="000000"/>
                </a:solidFill>
              </a:rPr>
              <a:t>Prominent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fixed globally </a:t>
            </a:r>
            <a:r>
              <a:rPr lang="en-US" sz="2400" dirty="0"/>
              <a:t>unique identifier (</a:t>
            </a:r>
            <a:r>
              <a:rPr lang="en-US" sz="2400" dirty="0" smtClean="0"/>
              <a:t>GUID) for every network entity</a:t>
            </a:r>
          </a:p>
          <a:p>
            <a:pPr lvl="1"/>
            <a:r>
              <a:rPr lang="en-US" sz="1800" dirty="0" smtClean="0"/>
              <a:t>Robust </a:t>
            </a:r>
            <a:r>
              <a:rPr lang="en-US" sz="1800" dirty="0"/>
              <a:t>to host </a:t>
            </a:r>
            <a:r>
              <a:rPr lang="en-US" sz="1800" dirty="0" smtClean="0"/>
              <a:t>mobility (keeping the end-to-end connection)</a:t>
            </a:r>
            <a:endParaRPr lang="en-US" sz="1800" dirty="0"/>
          </a:p>
          <a:p>
            <a:r>
              <a:rPr lang="en-US" sz="2400" dirty="0" smtClean="0"/>
              <a:t>Optimized reliable data delivery</a:t>
            </a:r>
          </a:p>
          <a:p>
            <a:pPr lvl="1"/>
            <a:r>
              <a:rPr lang="en-US" sz="1800" dirty="0" smtClean="0"/>
              <a:t>Robust to data links with varying qualities (e.g., wireless links)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06350" y="3837291"/>
            <a:ext cx="4197231" cy="2041009"/>
            <a:chOff x="2673440" y="4171531"/>
            <a:chExt cx="4197231" cy="2041009"/>
          </a:xfrm>
        </p:grpSpPr>
        <p:sp>
          <p:nvSpPr>
            <p:cNvPr id="6" name="Cloud 5"/>
            <p:cNvSpPr/>
            <p:nvPr/>
          </p:nvSpPr>
          <p:spPr>
            <a:xfrm>
              <a:off x="2673440" y="4171531"/>
              <a:ext cx="1654191" cy="852289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ISP X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216480" y="4530828"/>
              <a:ext cx="1654191" cy="852289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ISP Y</a:t>
              </a:r>
              <a:endParaRPr lang="en-US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3634207" y="5360251"/>
              <a:ext cx="1654191" cy="852289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ISP Z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7816" y="4100061"/>
            <a:ext cx="1027520" cy="1144040"/>
            <a:chOff x="1244906" y="4434301"/>
            <a:chExt cx="1027520" cy="11440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337" y="4434301"/>
              <a:ext cx="796416" cy="7964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44906" y="5209009"/>
              <a:ext cx="102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GUID=10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30425" y="5244101"/>
            <a:ext cx="296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3X Throughput of TCP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909" y="3910163"/>
            <a:ext cx="586882" cy="779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76" y="5015323"/>
            <a:ext cx="586882" cy="779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555" y="3860027"/>
            <a:ext cx="586882" cy="7794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78691" y="3676195"/>
            <a:ext cx="1035115" cy="1164627"/>
            <a:chOff x="7245781" y="4010435"/>
            <a:chExt cx="1035115" cy="116462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5781" y="4010435"/>
              <a:ext cx="899097" cy="899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53376" y="4805730"/>
              <a:ext cx="102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GUID=20</a:t>
              </a:r>
              <a:endParaRPr lang="en-US" dirty="0"/>
            </a:p>
          </p:txBody>
        </p:sp>
      </p:grpSp>
      <p:sp>
        <p:nvSpPr>
          <p:cNvPr id="19" name="Striped Right Arrow 18"/>
          <p:cNvSpPr/>
          <p:nvPr/>
        </p:nvSpPr>
        <p:spPr>
          <a:xfrm rot="20324474">
            <a:off x="2825633" y="4903089"/>
            <a:ext cx="4389120" cy="37739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</a:t>
            </a:r>
            <a:r>
              <a:rPr lang="en-US" dirty="0" smtClean="0">
                <a:solidFill>
                  <a:srgbClr val="008000"/>
                </a:solidFill>
              </a:rPr>
              <a:t> – Design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3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018E-6 2.46525E-6 L 0.09675 0.175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9" y="8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13044" y="2014461"/>
            <a:ext cx="3807886" cy="318302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6319377" y="4266081"/>
            <a:ext cx="1659286" cy="9125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3979" y="2000403"/>
            <a:ext cx="3720025" cy="318302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PacketCloud</a:t>
            </a:r>
            <a:r>
              <a:rPr lang="en-US" dirty="0"/>
              <a:t>: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350838" y="2132062"/>
            <a:ext cx="1816062" cy="62719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Cloudlet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678699" y="2442550"/>
            <a:ext cx="1644365" cy="62719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Cloudlet</a:t>
            </a:r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6708254" y="3171601"/>
            <a:ext cx="1659286" cy="912544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1216695" y="2850226"/>
            <a:ext cx="1659286" cy="912544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2674719" y="3416258"/>
            <a:ext cx="1659286" cy="91254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5127358" y="3422478"/>
            <a:ext cx="1659286" cy="912544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434086" y="4013649"/>
            <a:ext cx="1659286" cy="91254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97806" y="3872530"/>
            <a:ext cx="1458023" cy="6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20172" y="3966609"/>
            <a:ext cx="1352656" cy="481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43522" y="3715734"/>
            <a:ext cx="642786" cy="156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57022" y="3416258"/>
            <a:ext cx="615806" cy="299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97866" y="3601573"/>
            <a:ext cx="322306" cy="5783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2959986"/>
            <a:ext cx="1116977" cy="2966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7698" y="4793246"/>
            <a:ext cx="228997" cy="6567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462570" y="3968432"/>
            <a:ext cx="176372" cy="4798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09686" y="4179912"/>
            <a:ext cx="698568" cy="470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978664" y="3256615"/>
            <a:ext cx="847863" cy="3449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Up-Down Arrow 62"/>
          <p:cNvSpPr/>
          <p:nvPr/>
        </p:nvSpPr>
        <p:spPr>
          <a:xfrm>
            <a:off x="2001932" y="2690206"/>
            <a:ext cx="182880" cy="32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-Down Arrow 63"/>
          <p:cNvSpPr/>
          <p:nvPr/>
        </p:nvSpPr>
        <p:spPr>
          <a:xfrm>
            <a:off x="7456062" y="3011581"/>
            <a:ext cx="182880" cy="32004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7200807" y="5051567"/>
            <a:ext cx="255255" cy="3670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249228" y="1970054"/>
            <a:ext cx="14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15546" y="1963842"/>
            <a:ext cx="133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Washington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9" name="Content Placeholder 30"/>
          <p:cNvPicPr>
            <a:picLocks noGrp="1" noChangeAspect="1"/>
          </p:cNvPicPr>
          <p:nvPr>
            <p:ph idx="1"/>
          </p:nvPr>
        </p:nvPicPr>
        <p:blipFill>
          <a:blip r:embed="rId4"/>
          <a:srcRect l="-40915" r="-40915"/>
          <a:stretch>
            <a:fillRect/>
          </a:stretch>
        </p:blipFill>
        <p:spPr>
          <a:xfrm>
            <a:off x="2452621" y="2226550"/>
            <a:ext cx="1237383" cy="680513"/>
          </a:xfrm>
        </p:spPr>
      </p:pic>
      <p:sp>
        <p:nvSpPr>
          <p:cNvPr id="71" name="Rectangle 70"/>
          <p:cNvSpPr/>
          <p:nvPr/>
        </p:nvSpPr>
        <p:spPr>
          <a:xfrm>
            <a:off x="613980" y="5631784"/>
            <a:ext cx="8212547" cy="685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Cloudlets to support elastic in-network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500-C769-0C47-BDB2-B48CF674A214}" type="slidenum">
              <a:rPr lang="en-US" smtClean="0"/>
              <a:t>9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99798" y="6520078"/>
            <a:ext cx="5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Background – </a:t>
            </a:r>
            <a:r>
              <a:rPr lang="en-US" b="1" dirty="0" smtClean="0">
                <a:solidFill>
                  <a:srgbClr val="008000"/>
                </a:solidFill>
              </a:rPr>
              <a:t>Design</a:t>
            </a:r>
            <a:r>
              <a:rPr lang="en-US" dirty="0" smtClean="0">
                <a:solidFill>
                  <a:srgbClr val="008000"/>
                </a:solidFill>
              </a:rPr>
              <a:t> – Evaluation – Contributions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32061</TotalTime>
  <Words>1289</Words>
  <Application>Microsoft Macintosh PowerPoint</Application>
  <PresentationFormat>On-screen Show (4:3)</PresentationFormat>
  <Paragraphs>292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PacketCloud: an Open Platform for Elastic In-network Services</vt:lpstr>
      <vt:lpstr>The End-to-End Principle of the Internet</vt:lpstr>
      <vt:lpstr>The Ossification of the Internet</vt:lpstr>
      <vt:lpstr>In-network Services: Today’s Practice</vt:lpstr>
      <vt:lpstr>Our Goal: a Better  In-network Service Hosting Platform</vt:lpstr>
      <vt:lpstr>Related Work</vt:lpstr>
      <vt:lpstr>Underlying Network Architecture</vt:lpstr>
      <vt:lpstr>MF: Prominent Features</vt:lpstr>
      <vt:lpstr>PacketCloud: Overview</vt:lpstr>
      <vt:lpstr>Inside a Cloudlet</vt:lpstr>
      <vt:lpstr>Virtualizing Computation Nodes</vt:lpstr>
      <vt:lpstr>ISP-wide Resource Management</vt:lpstr>
      <vt:lpstr>Virtual Instance Reservation</vt:lpstr>
      <vt:lpstr>User Requested Services</vt:lpstr>
      <vt:lpstr>Transparent Services</vt:lpstr>
      <vt:lpstr>Reliability and Security</vt:lpstr>
      <vt:lpstr>A Proof-of-concept Prototype</vt:lpstr>
      <vt:lpstr>Test and Evaluation</vt:lpstr>
      <vt:lpstr>Scalability</vt:lpstr>
      <vt:lpstr>Delay Penalty</vt:lpstr>
      <vt:lpstr>Contributions</vt:lpstr>
      <vt:lpstr>Future Works</vt:lpstr>
      <vt:lpstr>Acknowledgements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PacketCloud: Hosting In-network Services for MobilityFirst</dc:title>
  <dc:creator>Yang Chen</dc:creator>
  <cp:lastModifiedBy>Yang Chen</cp:lastModifiedBy>
  <cp:revision>1161</cp:revision>
  <cp:lastPrinted>2013-10-04T14:26:09Z</cp:lastPrinted>
  <dcterms:created xsi:type="dcterms:W3CDTF">2012-10-30T14:19:46Z</dcterms:created>
  <dcterms:modified xsi:type="dcterms:W3CDTF">2013-10-06T20:38:35Z</dcterms:modified>
</cp:coreProperties>
</file>