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5" r:id="rId2"/>
    <p:sldId id="264" r:id="rId3"/>
    <p:sldId id="290" r:id="rId4"/>
    <p:sldId id="259" r:id="rId5"/>
    <p:sldId id="257" r:id="rId6"/>
    <p:sldId id="267" r:id="rId7"/>
    <p:sldId id="258" r:id="rId8"/>
    <p:sldId id="268" r:id="rId9"/>
    <p:sldId id="270" r:id="rId10"/>
    <p:sldId id="351" r:id="rId11"/>
    <p:sldId id="352" r:id="rId12"/>
    <p:sldId id="292" r:id="rId13"/>
    <p:sldId id="260" r:id="rId14"/>
    <p:sldId id="274" r:id="rId15"/>
    <p:sldId id="261" r:id="rId16"/>
    <p:sldId id="262" r:id="rId17"/>
    <p:sldId id="269" r:id="rId18"/>
    <p:sldId id="307" r:id="rId19"/>
    <p:sldId id="350" r:id="rId20"/>
    <p:sldId id="277"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58" autoAdjust="0"/>
  </p:normalViewPr>
  <p:slideViewPr>
    <p:cSldViewPr snapToGrid="0" snapToObjects="1">
      <p:cViewPr varScale="1">
        <p:scale>
          <a:sx n="72" d="100"/>
          <a:sy n="72" d="100"/>
        </p:scale>
        <p:origin x="-20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7BF91-DD0E-FC4C-BE8C-F310A9FEE684}" type="datetimeFigureOut">
              <a:rPr lang="en-US" smtClean="0"/>
              <a:t>8/27/14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714D5-CCFE-A84B-8E70-08C33EDC26A8}" type="slidenum">
              <a:rPr lang="en-US" smtClean="0"/>
              <a:t>‹#›</a:t>
            </a:fld>
            <a:endParaRPr lang="en-US"/>
          </a:p>
        </p:txBody>
      </p:sp>
    </p:spTree>
    <p:extLst>
      <p:ext uri="{BB962C8B-B14F-4D97-AF65-F5344CB8AC3E}">
        <p14:creationId xmlns:p14="http://schemas.microsoft.com/office/powerpoint/2010/main" val="3591587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13677-98D8-8949-8A63-CE9EE9E1C6F3}" type="slidenum">
              <a:rPr lang="en-US" smtClean="0"/>
              <a:t>1</a:t>
            </a:fld>
            <a:endParaRPr lang="en-US"/>
          </a:p>
        </p:txBody>
      </p:sp>
    </p:spTree>
    <p:extLst>
      <p:ext uri="{BB962C8B-B14F-4D97-AF65-F5344CB8AC3E}">
        <p14:creationId xmlns:p14="http://schemas.microsoft.com/office/powerpoint/2010/main" val="4118902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10</a:t>
            </a:fld>
            <a:endParaRPr lang="en-US"/>
          </a:p>
        </p:txBody>
      </p:sp>
    </p:spTree>
    <p:extLst>
      <p:ext uri="{BB962C8B-B14F-4D97-AF65-F5344CB8AC3E}">
        <p14:creationId xmlns:p14="http://schemas.microsoft.com/office/powerpoint/2010/main" val="707295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11</a:t>
            </a:fld>
            <a:endParaRPr lang="en-US"/>
          </a:p>
        </p:txBody>
      </p:sp>
    </p:spTree>
    <p:extLst>
      <p:ext uri="{BB962C8B-B14F-4D97-AF65-F5344CB8AC3E}">
        <p14:creationId xmlns:p14="http://schemas.microsoft.com/office/powerpoint/2010/main" val="188543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12</a:t>
            </a:fld>
            <a:endParaRPr lang="en-US"/>
          </a:p>
        </p:txBody>
      </p:sp>
    </p:spTree>
    <p:extLst>
      <p:ext uri="{BB962C8B-B14F-4D97-AF65-F5344CB8AC3E}">
        <p14:creationId xmlns:p14="http://schemas.microsoft.com/office/powerpoint/2010/main" val="75337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9714D5-CCFE-A84B-8E70-08C33EDC26A8}" type="slidenum">
              <a:rPr lang="en-US" smtClean="0"/>
              <a:t>13</a:t>
            </a:fld>
            <a:endParaRPr lang="en-US"/>
          </a:p>
        </p:txBody>
      </p:sp>
    </p:spTree>
    <p:extLst>
      <p:ext uri="{BB962C8B-B14F-4D97-AF65-F5344CB8AC3E}">
        <p14:creationId xmlns:p14="http://schemas.microsoft.com/office/powerpoint/2010/main" val="78846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99714D5-CCFE-A84B-8E70-08C33EDC26A8}" type="slidenum">
              <a:rPr lang="en-US" smtClean="0"/>
              <a:t>14</a:t>
            </a:fld>
            <a:endParaRPr lang="en-US"/>
          </a:p>
        </p:txBody>
      </p:sp>
    </p:spTree>
    <p:extLst>
      <p:ext uri="{BB962C8B-B14F-4D97-AF65-F5344CB8AC3E}">
        <p14:creationId xmlns:p14="http://schemas.microsoft.com/office/powerpoint/2010/main" val="343699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9714D5-CCFE-A84B-8E70-08C33EDC26A8}" type="slidenum">
              <a:rPr lang="en-US" smtClean="0"/>
              <a:t>15</a:t>
            </a:fld>
            <a:endParaRPr lang="en-US"/>
          </a:p>
        </p:txBody>
      </p:sp>
    </p:spTree>
    <p:extLst>
      <p:ext uri="{BB962C8B-B14F-4D97-AF65-F5344CB8AC3E}">
        <p14:creationId xmlns:p14="http://schemas.microsoft.com/office/powerpoint/2010/main" val="402309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16</a:t>
            </a:fld>
            <a:endParaRPr lang="en-US"/>
          </a:p>
        </p:txBody>
      </p:sp>
    </p:spTree>
    <p:extLst>
      <p:ext uri="{BB962C8B-B14F-4D97-AF65-F5344CB8AC3E}">
        <p14:creationId xmlns:p14="http://schemas.microsoft.com/office/powerpoint/2010/main" val="19736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17</a:t>
            </a:fld>
            <a:endParaRPr lang="en-US"/>
          </a:p>
        </p:txBody>
      </p:sp>
    </p:spTree>
    <p:extLst>
      <p:ext uri="{BB962C8B-B14F-4D97-AF65-F5344CB8AC3E}">
        <p14:creationId xmlns:p14="http://schemas.microsoft.com/office/powerpoint/2010/main" val="4248380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18</a:t>
            </a:fld>
            <a:endParaRPr lang="en-US"/>
          </a:p>
        </p:txBody>
      </p:sp>
    </p:spTree>
    <p:extLst>
      <p:ext uri="{BB962C8B-B14F-4D97-AF65-F5344CB8AC3E}">
        <p14:creationId xmlns:p14="http://schemas.microsoft.com/office/powerpoint/2010/main" val="1456488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a:t>
            </a:r>
            <a:r>
              <a:rPr lang="en-US" baseline="0" dirty="0" smtClean="0"/>
              <a:t> a quick review of the related work. There are some cross-site linking papers, studying the </a:t>
            </a:r>
            <a:r>
              <a:rPr lang="en-US" baseline="0" dirty="0" err="1" smtClean="0"/>
              <a:t>Pinterest</a:t>
            </a:r>
            <a:r>
              <a:rPr lang="en-US" baseline="0" dirty="0" smtClean="0"/>
              <a:t>-Twitter linking, and the links between Google+ and other OSNs. Both of them used biased sampling methods. Differently, our study is based on the entire Foursquare user base, and we avoid the disadvantages of the biased sampling. Also, Wang et al. compared a series of user activities, and we focus on the cross-site linking function. Also, some researchers have investigated how to identify accounts on different OSNs that all are owned by the same user. Their methods are useful for OSN sites which do not support the cross-site linking function.</a:t>
            </a:r>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19</a:t>
            </a:fld>
            <a:endParaRPr lang="en-US"/>
          </a:p>
        </p:txBody>
      </p:sp>
    </p:spTree>
    <p:extLst>
      <p:ext uri="{BB962C8B-B14F-4D97-AF65-F5344CB8AC3E}">
        <p14:creationId xmlns:p14="http://schemas.microsoft.com/office/powerpoint/2010/main" val="403498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2</a:t>
            </a:fld>
            <a:endParaRPr lang="en-US"/>
          </a:p>
        </p:txBody>
      </p:sp>
    </p:spTree>
    <p:extLst>
      <p:ext uri="{BB962C8B-B14F-4D97-AF65-F5344CB8AC3E}">
        <p14:creationId xmlns:p14="http://schemas.microsoft.com/office/powerpoint/2010/main" val="250080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20</a:t>
            </a:fld>
            <a:endParaRPr lang="en-US"/>
          </a:p>
        </p:txBody>
      </p:sp>
    </p:spTree>
    <p:extLst>
      <p:ext uri="{BB962C8B-B14F-4D97-AF65-F5344CB8AC3E}">
        <p14:creationId xmlns:p14="http://schemas.microsoft.com/office/powerpoint/2010/main" val="3479828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21</a:t>
            </a:fld>
            <a:endParaRPr lang="en-US"/>
          </a:p>
        </p:txBody>
      </p:sp>
    </p:spTree>
    <p:extLst>
      <p:ext uri="{BB962C8B-B14F-4D97-AF65-F5344CB8AC3E}">
        <p14:creationId xmlns:p14="http://schemas.microsoft.com/office/powerpoint/2010/main" val="197524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3</a:t>
            </a:fld>
            <a:endParaRPr lang="en-US"/>
          </a:p>
        </p:txBody>
      </p:sp>
    </p:spTree>
    <p:extLst>
      <p:ext uri="{BB962C8B-B14F-4D97-AF65-F5344CB8AC3E}">
        <p14:creationId xmlns:p14="http://schemas.microsoft.com/office/powerpoint/2010/main" val="360756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4</a:t>
            </a:fld>
            <a:endParaRPr lang="en-US"/>
          </a:p>
        </p:txBody>
      </p:sp>
    </p:spTree>
    <p:extLst>
      <p:ext uri="{BB962C8B-B14F-4D97-AF65-F5344CB8AC3E}">
        <p14:creationId xmlns:p14="http://schemas.microsoft.com/office/powerpoint/2010/main" val="2202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9714D5-CCFE-A84B-8E70-08C33EDC26A8}" type="slidenum">
              <a:rPr lang="en-US" smtClean="0"/>
              <a:t>5</a:t>
            </a:fld>
            <a:endParaRPr lang="en-US"/>
          </a:p>
        </p:txBody>
      </p:sp>
    </p:spTree>
    <p:extLst>
      <p:ext uri="{BB962C8B-B14F-4D97-AF65-F5344CB8AC3E}">
        <p14:creationId xmlns:p14="http://schemas.microsoft.com/office/powerpoint/2010/main" val="226785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6</a:t>
            </a:fld>
            <a:endParaRPr lang="en-US"/>
          </a:p>
        </p:txBody>
      </p:sp>
    </p:spTree>
    <p:extLst>
      <p:ext uri="{BB962C8B-B14F-4D97-AF65-F5344CB8AC3E}">
        <p14:creationId xmlns:p14="http://schemas.microsoft.com/office/powerpoint/2010/main" val="141205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7</a:t>
            </a:fld>
            <a:endParaRPr lang="en-US"/>
          </a:p>
        </p:txBody>
      </p:sp>
    </p:spTree>
    <p:extLst>
      <p:ext uri="{BB962C8B-B14F-4D97-AF65-F5344CB8AC3E}">
        <p14:creationId xmlns:p14="http://schemas.microsoft.com/office/powerpoint/2010/main" val="144763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8</a:t>
            </a:fld>
            <a:endParaRPr lang="en-US"/>
          </a:p>
        </p:txBody>
      </p:sp>
    </p:spTree>
    <p:extLst>
      <p:ext uri="{BB962C8B-B14F-4D97-AF65-F5344CB8AC3E}">
        <p14:creationId xmlns:p14="http://schemas.microsoft.com/office/powerpoint/2010/main" val="51719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714D5-CCFE-A84B-8E70-08C33EDC26A8}" type="slidenum">
              <a:rPr lang="en-US" smtClean="0"/>
              <a:t>9</a:t>
            </a:fld>
            <a:endParaRPr lang="en-US"/>
          </a:p>
        </p:txBody>
      </p:sp>
    </p:spTree>
    <p:extLst>
      <p:ext uri="{BB962C8B-B14F-4D97-AF65-F5344CB8AC3E}">
        <p14:creationId xmlns:p14="http://schemas.microsoft.com/office/powerpoint/2010/main" val="124370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9DA01-2E1D-E44D-BD78-50716C9FD6CC}"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417292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9DA01-2E1D-E44D-BD78-50716C9FD6CC}"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134738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9DA01-2E1D-E44D-BD78-50716C9FD6CC}"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20639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9DA01-2E1D-E44D-BD78-50716C9FD6CC}"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84260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9DA01-2E1D-E44D-BD78-50716C9FD6CC}"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277532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9DA01-2E1D-E44D-BD78-50716C9FD6CC}"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13078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9DA01-2E1D-E44D-BD78-50716C9FD6CC}" type="datetimeFigureOut">
              <a:rPr lang="en-US" smtClean="0"/>
              <a:t>8/27/14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159085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9DA01-2E1D-E44D-BD78-50716C9FD6CC}" type="datetimeFigureOut">
              <a:rPr lang="en-US" smtClean="0"/>
              <a:t>8/27/14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61893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DA01-2E1D-E44D-BD78-50716C9FD6CC}" type="datetimeFigureOut">
              <a:rPr lang="en-US" smtClean="0"/>
              <a:t>8/27/14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279157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9DA01-2E1D-E44D-BD78-50716C9FD6CC}"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355610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9DA01-2E1D-E44D-BD78-50716C9FD6CC}"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A6DC7-C4D3-D34E-91CB-4B9E1C9D75B1}" type="slidenum">
              <a:rPr lang="en-US" smtClean="0"/>
              <a:t>‹#›</a:t>
            </a:fld>
            <a:endParaRPr lang="en-US"/>
          </a:p>
        </p:txBody>
      </p:sp>
    </p:spTree>
    <p:extLst>
      <p:ext uri="{BB962C8B-B14F-4D97-AF65-F5344CB8AC3E}">
        <p14:creationId xmlns:p14="http://schemas.microsoft.com/office/powerpoint/2010/main" val="3162531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DA01-2E1D-E44D-BD78-50716C9FD6CC}" type="datetimeFigureOut">
              <a:rPr lang="en-US" smtClean="0"/>
              <a:t>8/27/14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A6DC7-C4D3-D34E-91CB-4B9E1C9D75B1}" type="slidenum">
              <a:rPr lang="en-US" smtClean="0"/>
              <a:t>‹#›</a:t>
            </a:fld>
            <a:endParaRPr lang="en-US"/>
          </a:p>
        </p:txBody>
      </p:sp>
    </p:spTree>
    <p:extLst>
      <p:ext uri="{BB962C8B-B14F-4D97-AF65-F5344CB8AC3E}">
        <p14:creationId xmlns:p14="http://schemas.microsoft.com/office/powerpoint/2010/main" val="263396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Understanding Cross-site Linking in</a:t>
            </a:r>
            <a:br>
              <a:rPr lang="en-US" sz="4000" dirty="0" smtClean="0"/>
            </a:br>
            <a:r>
              <a:rPr lang="en-US" sz="4000" dirty="0" smtClean="0"/>
              <a:t>Online Social Networks</a:t>
            </a:r>
            <a:endParaRPr lang="en-US" sz="4000" b="1" dirty="0">
              <a:latin typeface="+mn-lt"/>
              <a:ea typeface="黑体"/>
              <a:cs typeface="Arial Black"/>
            </a:endParaRPr>
          </a:p>
        </p:txBody>
      </p:sp>
      <p:sp>
        <p:nvSpPr>
          <p:cNvPr id="3" name="Subtitle 2"/>
          <p:cNvSpPr>
            <a:spLocks noGrp="1"/>
          </p:cNvSpPr>
          <p:nvPr>
            <p:ph type="subTitle" idx="1"/>
          </p:nvPr>
        </p:nvSpPr>
        <p:spPr>
          <a:xfrm>
            <a:off x="1035538" y="4187016"/>
            <a:ext cx="7422662" cy="1752600"/>
          </a:xfrm>
        </p:spPr>
        <p:txBody>
          <a:bodyPr>
            <a:normAutofit fontScale="92500"/>
          </a:bodyPr>
          <a:lstStyle/>
          <a:p>
            <a:r>
              <a:rPr lang="en-US" altLang="zh-CN" sz="2800" dirty="0" smtClean="0">
                <a:solidFill>
                  <a:schemeClr val="tx1"/>
                </a:solidFill>
                <a:latin typeface="+mj-lt"/>
                <a:ea typeface="黑体"/>
                <a:cs typeface="黑体"/>
              </a:rPr>
              <a:t>Yang Chen</a:t>
            </a:r>
            <a:r>
              <a:rPr lang="en-US" altLang="zh-CN" sz="2800" baseline="30000" dirty="0" smtClean="0">
                <a:solidFill>
                  <a:schemeClr val="tx1"/>
                </a:solidFill>
                <a:latin typeface="+mj-lt"/>
                <a:ea typeface="黑体"/>
                <a:cs typeface="黑体"/>
              </a:rPr>
              <a:t>1</a:t>
            </a:r>
            <a:r>
              <a:rPr lang="en-US" altLang="zh-CN" sz="2800" dirty="0" smtClean="0">
                <a:solidFill>
                  <a:schemeClr val="tx1"/>
                </a:solidFill>
                <a:latin typeface="+mj-lt"/>
                <a:ea typeface="黑体"/>
                <a:cs typeface="黑体"/>
              </a:rPr>
              <a:t>, </a:t>
            </a:r>
            <a:r>
              <a:rPr lang="en-US" altLang="zh-CN" sz="2800" dirty="0" err="1" smtClean="0">
                <a:solidFill>
                  <a:schemeClr val="tx1"/>
                </a:solidFill>
                <a:latin typeface="+mj-lt"/>
                <a:ea typeface="黑体"/>
                <a:cs typeface="黑体"/>
              </a:rPr>
              <a:t>Chenfan</a:t>
            </a:r>
            <a:r>
              <a:rPr lang="en-US" altLang="zh-CN" sz="2800" dirty="0" smtClean="0">
                <a:solidFill>
                  <a:schemeClr val="tx1"/>
                </a:solidFill>
                <a:latin typeface="+mj-lt"/>
                <a:ea typeface="黑体"/>
                <a:cs typeface="黑体"/>
              </a:rPr>
              <a:t> Zhuang</a:t>
            </a:r>
            <a:r>
              <a:rPr lang="en-US" altLang="zh-CN" sz="2800" baseline="30000" dirty="0" smtClean="0">
                <a:solidFill>
                  <a:schemeClr val="tx1"/>
                </a:solidFill>
                <a:latin typeface="+mj-lt"/>
                <a:ea typeface="黑体"/>
                <a:cs typeface="黑体"/>
              </a:rPr>
              <a:t>2</a:t>
            </a:r>
            <a:r>
              <a:rPr lang="en-US" altLang="zh-CN" sz="2800" dirty="0" smtClean="0">
                <a:solidFill>
                  <a:schemeClr val="tx1"/>
                </a:solidFill>
                <a:latin typeface="+mj-lt"/>
                <a:ea typeface="黑体"/>
                <a:cs typeface="黑体"/>
              </a:rPr>
              <a:t>, </a:t>
            </a:r>
            <a:r>
              <a:rPr lang="en-US" altLang="zh-CN" sz="2800" dirty="0" err="1" smtClean="0">
                <a:solidFill>
                  <a:schemeClr val="tx1"/>
                </a:solidFill>
                <a:latin typeface="+mj-lt"/>
                <a:ea typeface="黑体"/>
                <a:cs typeface="黑体"/>
              </a:rPr>
              <a:t>Qiang</a:t>
            </a:r>
            <a:r>
              <a:rPr lang="en-US" altLang="zh-CN" sz="2800" dirty="0" smtClean="0">
                <a:solidFill>
                  <a:schemeClr val="tx1"/>
                </a:solidFill>
                <a:latin typeface="+mj-lt"/>
                <a:ea typeface="黑体"/>
                <a:cs typeface="黑体"/>
              </a:rPr>
              <a:t> Cao</a:t>
            </a:r>
            <a:r>
              <a:rPr lang="en-US" altLang="zh-CN" sz="2800" baseline="30000" dirty="0" smtClean="0">
                <a:solidFill>
                  <a:schemeClr val="tx1"/>
                </a:solidFill>
                <a:latin typeface="+mj-lt"/>
                <a:ea typeface="黑体"/>
                <a:cs typeface="黑体"/>
              </a:rPr>
              <a:t>1</a:t>
            </a:r>
            <a:r>
              <a:rPr lang="en-US" altLang="zh-CN" sz="2800" dirty="0" smtClean="0">
                <a:solidFill>
                  <a:schemeClr val="tx1"/>
                </a:solidFill>
                <a:latin typeface="+mj-lt"/>
                <a:ea typeface="黑体"/>
                <a:cs typeface="黑体"/>
              </a:rPr>
              <a:t>, Pan Hui</a:t>
            </a:r>
            <a:r>
              <a:rPr lang="en-US" altLang="zh-CN" sz="2800" baseline="30000" dirty="0" smtClean="0">
                <a:solidFill>
                  <a:schemeClr val="tx1"/>
                </a:solidFill>
                <a:latin typeface="+mj-lt"/>
                <a:ea typeface="黑体"/>
                <a:cs typeface="黑体"/>
              </a:rPr>
              <a:t>3</a:t>
            </a:r>
          </a:p>
          <a:p>
            <a:r>
              <a:rPr lang="en-US" altLang="zh-CN" sz="2800" baseline="30000" dirty="0" smtClean="0">
                <a:solidFill>
                  <a:schemeClr val="tx1"/>
                </a:solidFill>
                <a:latin typeface="+mj-lt"/>
                <a:ea typeface="黑体"/>
                <a:cs typeface="黑体"/>
              </a:rPr>
              <a:t>1</a:t>
            </a:r>
            <a:r>
              <a:rPr lang="en-US" altLang="zh-CN" sz="2200" dirty="0" smtClean="0">
                <a:solidFill>
                  <a:schemeClr val="tx1"/>
                </a:solidFill>
                <a:latin typeface="+mj-lt"/>
                <a:ea typeface="黑体"/>
                <a:cs typeface="黑体"/>
              </a:rPr>
              <a:t>Duke University</a:t>
            </a:r>
          </a:p>
          <a:p>
            <a:r>
              <a:rPr lang="en-US" sz="2200" baseline="30000" dirty="0" smtClean="0">
                <a:solidFill>
                  <a:schemeClr val="tx1"/>
                </a:solidFill>
                <a:ea typeface="黑体"/>
                <a:cs typeface="黑体"/>
              </a:rPr>
              <a:t>2</a:t>
            </a:r>
            <a:r>
              <a:rPr lang="en-US" sz="2200" dirty="0" smtClean="0">
                <a:solidFill>
                  <a:schemeClr val="tx1"/>
                </a:solidFill>
                <a:ea typeface="黑体"/>
                <a:cs typeface="黑体"/>
              </a:rPr>
              <a:t>Tsinghua University</a:t>
            </a:r>
          </a:p>
          <a:p>
            <a:r>
              <a:rPr lang="en-US" sz="2200" baseline="30000" dirty="0" smtClean="0">
                <a:solidFill>
                  <a:schemeClr val="tx1"/>
                </a:solidFill>
                <a:ea typeface="黑体"/>
                <a:cs typeface="黑体"/>
              </a:rPr>
              <a:t>3</a:t>
            </a:r>
            <a:r>
              <a:rPr lang="en-US" sz="2200" dirty="0" smtClean="0">
                <a:solidFill>
                  <a:schemeClr val="tx1"/>
                </a:solidFill>
                <a:ea typeface="黑体"/>
                <a:cs typeface="黑体"/>
              </a:rPr>
              <a:t>Hong Kong University of Science and Technology</a:t>
            </a:r>
            <a:endParaRPr lang="en-US" sz="2200" dirty="0">
              <a:solidFill>
                <a:schemeClr val="tx1"/>
              </a:solidFill>
              <a:ea typeface="黑体"/>
              <a:cs typeface="黑体"/>
            </a:endParaRPr>
          </a:p>
        </p:txBody>
      </p:sp>
      <p:pic>
        <p:nvPicPr>
          <p:cNvPr id="4" name="Picture 3"/>
          <p:cNvPicPr>
            <a:picLocks noChangeAspect="1"/>
          </p:cNvPicPr>
          <p:nvPr/>
        </p:nvPicPr>
        <p:blipFill>
          <a:blip r:embed="rId3"/>
          <a:stretch>
            <a:fillRect/>
          </a:stretch>
        </p:blipFill>
        <p:spPr>
          <a:xfrm>
            <a:off x="3990967" y="437575"/>
            <a:ext cx="1414050" cy="1414051"/>
          </a:xfrm>
          <a:prstGeom prst="rect">
            <a:avLst/>
          </a:prstGeom>
        </p:spPr>
      </p:pic>
      <p:pic>
        <p:nvPicPr>
          <p:cNvPr id="7" name="Picture 6"/>
          <p:cNvPicPr>
            <a:picLocks noChangeAspect="1"/>
          </p:cNvPicPr>
          <p:nvPr/>
        </p:nvPicPr>
        <p:blipFill>
          <a:blip r:embed="rId4"/>
          <a:stretch>
            <a:fillRect/>
          </a:stretch>
        </p:blipFill>
        <p:spPr>
          <a:xfrm>
            <a:off x="2542219" y="304999"/>
            <a:ext cx="1431107" cy="1600166"/>
          </a:xfrm>
          <a:prstGeom prst="rect">
            <a:avLst/>
          </a:prstGeom>
        </p:spPr>
      </p:pic>
      <p:pic>
        <p:nvPicPr>
          <p:cNvPr id="6" name="Picture 5"/>
          <p:cNvPicPr>
            <a:picLocks noChangeAspect="1"/>
          </p:cNvPicPr>
          <p:nvPr/>
        </p:nvPicPr>
        <p:blipFill>
          <a:blip r:embed="rId5"/>
          <a:stretch>
            <a:fillRect/>
          </a:stretch>
        </p:blipFill>
        <p:spPr>
          <a:xfrm>
            <a:off x="5509467" y="246385"/>
            <a:ext cx="1190869" cy="1584754"/>
          </a:xfrm>
          <a:prstGeom prst="rect">
            <a:avLst/>
          </a:prstGeom>
        </p:spPr>
      </p:pic>
    </p:spTree>
    <p:extLst>
      <p:ext uri="{BB962C8B-B14F-4D97-AF65-F5344CB8AC3E}">
        <p14:creationId xmlns:p14="http://schemas.microsoft.com/office/powerpoint/2010/main" val="19246179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Group-based Analysis: </a:t>
            </a:r>
            <a:r>
              <a:rPr lang="en-US" dirty="0" smtClean="0"/>
              <a:t>Activity</a:t>
            </a:r>
            <a:endParaRPr lang="en-US" dirty="0"/>
          </a:p>
        </p:txBody>
      </p:sp>
      <p:sp>
        <p:nvSpPr>
          <p:cNvPr id="3" name="Content Placeholder 2"/>
          <p:cNvSpPr>
            <a:spLocks noGrp="1"/>
          </p:cNvSpPr>
          <p:nvPr>
            <p:ph idx="1"/>
          </p:nvPr>
        </p:nvSpPr>
        <p:spPr/>
        <p:txBody>
          <a:bodyPr/>
          <a:lstStyle/>
          <a:p>
            <a:r>
              <a:rPr lang="en-US" dirty="0" smtClean="0"/>
              <a:t>Two factors: social connections and location-centric activities (leaving tips, check-ins)</a:t>
            </a:r>
          </a:p>
        </p:txBody>
      </p:sp>
      <p:graphicFrame>
        <p:nvGraphicFramePr>
          <p:cNvPr id="4" name="Content Placeholder 3"/>
          <p:cNvGraphicFramePr>
            <a:graphicFrameLocks/>
          </p:cNvGraphicFramePr>
          <p:nvPr>
            <p:extLst>
              <p:ext uri="{D42A27DB-BD31-4B8C-83A1-F6EECF244321}">
                <p14:modId xmlns:p14="http://schemas.microsoft.com/office/powerpoint/2010/main" val="662420607"/>
              </p:ext>
            </p:extLst>
          </p:nvPr>
        </p:nvGraphicFramePr>
        <p:xfrm>
          <a:off x="457200" y="3378200"/>
          <a:ext cx="8229600" cy="1981200"/>
        </p:xfrm>
        <a:graphic>
          <a:graphicData uri="http://schemas.openxmlformats.org/drawingml/2006/table">
            <a:tbl>
              <a:tblPr firstRow="1" bandRow="1">
                <a:tableStyleId>{3C2FFA5D-87B4-456A-9821-1D502468CF0F}</a:tableStyleId>
              </a:tblPr>
              <a:tblGrid>
                <a:gridCol w="1591733"/>
                <a:gridCol w="2523067"/>
                <a:gridCol w="2057400"/>
                <a:gridCol w="2057400"/>
              </a:tblGrid>
              <a:tr h="370840">
                <a:tc>
                  <a:txBody>
                    <a:bodyPr/>
                    <a:lstStyle/>
                    <a:p>
                      <a:pPr algn="ctr"/>
                      <a:r>
                        <a:rPr lang="en-US" sz="2000" dirty="0" smtClean="0"/>
                        <a:t># of Friends</a:t>
                      </a:r>
                      <a:endParaRPr lang="en-US" sz="2000" dirty="0"/>
                    </a:p>
                  </a:txBody>
                  <a:tcPr/>
                </a:tc>
                <a:tc>
                  <a:txBody>
                    <a:bodyPr/>
                    <a:lstStyle/>
                    <a:p>
                      <a:pPr algn="ctr"/>
                      <a:r>
                        <a:rPr lang="en-US" sz="2000" dirty="0" smtClean="0"/>
                        <a:t>#</a:t>
                      </a:r>
                      <a:r>
                        <a:rPr lang="en-US" sz="2000" baseline="0" dirty="0" smtClean="0"/>
                        <a:t> of </a:t>
                      </a:r>
                      <a:r>
                        <a:rPr lang="en-US" sz="2000" baseline="0" dirty="0" err="1" smtClean="0"/>
                        <a:t>Checkins</a:t>
                      </a:r>
                      <a:r>
                        <a:rPr lang="en-US" sz="2000" baseline="0" dirty="0" smtClean="0"/>
                        <a:t> and Tips</a:t>
                      </a:r>
                      <a:endParaRPr lang="en-US" sz="2000" dirty="0"/>
                    </a:p>
                  </a:txBody>
                  <a:tcPr/>
                </a:tc>
                <a:tc>
                  <a:txBody>
                    <a:bodyPr/>
                    <a:lstStyle/>
                    <a:p>
                      <a:pPr algn="ctr"/>
                      <a:r>
                        <a:rPr lang="en-US" sz="2000" dirty="0" smtClean="0"/>
                        <a:t>Group</a:t>
                      </a:r>
                      <a:endParaRPr lang="en-US" sz="2000" dirty="0"/>
                    </a:p>
                  </a:txBody>
                  <a:tcPr/>
                </a:tc>
                <a:tc>
                  <a:txBody>
                    <a:bodyPr/>
                    <a:lstStyle/>
                    <a:p>
                      <a:pPr algn="ctr"/>
                      <a:r>
                        <a:rPr lang="en-US" sz="2000" dirty="0" smtClean="0"/>
                        <a:t>Percentage</a:t>
                      </a:r>
                      <a:endParaRPr lang="en-US" sz="2000" dirty="0"/>
                    </a:p>
                  </a:txBody>
                  <a:tcPr/>
                </a:tc>
              </a:tr>
              <a:tr h="370840">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Zombies</a:t>
                      </a:r>
                      <a:endParaRPr lang="en-US" sz="2000" dirty="0"/>
                    </a:p>
                  </a:txBody>
                  <a:tcPr/>
                </a:tc>
                <a:tc>
                  <a:txBody>
                    <a:bodyPr/>
                    <a:lstStyle/>
                    <a:p>
                      <a:pPr algn="ctr"/>
                      <a:r>
                        <a:rPr lang="en-US" sz="2000" dirty="0" smtClean="0"/>
                        <a:t>28.23%</a:t>
                      </a:r>
                      <a:endParaRPr lang="en-US" sz="2000" dirty="0"/>
                    </a:p>
                  </a:txBody>
                  <a:tcPr/>
                </a:tc>
              </a:tr>
              <a:tr h="370840">
                <a:tc>
                  <a:txBody>
                    <a:bodyPr/>
                    <a:lstStyle/>
                    <a:p>
                      <a:pPr algn="ctr"/>
                      <a:r>
                        <a:rPr lang="en-US" sz="2000" dirty="0" smtClean="0"/>
                        <a:t>=0</a:t>
                      </a:r>
                      <a:endParaRPr lang="en-US" sz="2000" dirty="0"/>
                    </a:p>
                  </a:txBody>
                  <a:tcPr/>
                </a:tc>
                <a:tc>
                  <a:txBody>
                    <a:bodyPr/>
                    <a:lstStyle/>
                    <a:p>
                      <a:pPr algn="ctr"/>
                      <a:r>
                        <a:rPr lang="en-US" sz="2000" dirty="0" smtClean="0"/>
                        <a:t>&gt;0</a:t>
                      </a:r>
                      <a:endParaRPr lang="en-US" sz="2000" dirty="0"/>
                    </a:p>
                  </a:txBody>
                  <a:tcPr/>
                </a:tc>
                <a:tc>
                  <a:txBody>
                    <a:bodyPr/>
                    <a:lstStyle/>
                    <a:p>
                      <a:pPr algn="ctr"/>
                      <a:r>
                        <a:rPr lang="en-US" sz="2000" dirty="0" smtClean="0"/>
                        <a:t>Loners</a:t>
                      </a:r>
                      <a:endParaRPr lang="en-US" sz="2000" dirty="0"/>
                    </a:p>
                  </a:txBody>
                  <a:tcPr/>
                </a:tc>
                <a:tc>
                  <a:txBody>
                    <a:bodyPr/>
                    <a:lstStyle/>
                    <a:p>
                      <a:pPr algn="ctr"/>
                      <a:r>
                        <a:rPr lang="en-US" sz="2000" dirty="0" smtClean="0"/>
                        <a:t>9.50%</a:t>
                      </a:r>
                      <a:endParaRPr lang="en-US" sz="2000" dirty="0"/>
                    </a:p>
                  </a:txBody>
                  <a:tcPr/>
                </a:tc>
              </a:tr>
              <a:tr h="370840">
                <a:tc>
                  <a:txBody>
                    <a:bodyPr/>
                    <a:lstStyle/>
                    <a:p>
                      <a:pPr algn="ctr"/>
                      <a:r>
                        <a:rPr lang="en-US" sz="2000" dirty="0" smtClean="0"/>
                        <a:t>&gt;0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Watchers</a:t>
                      </a:r>
                      <a:endParaRPr lang="en-US" sz="2000" dirty="0"/>
                    </a:p>
                  </a:txBody>
                  <a:tcPr/>
                </a:tc>
                <a:tc>
                  <a:txBody>
                    <a:bodyPr/>
                    <a:lstStyle/>
                    <a:p>
                      <a:pPr algn="ctr"/>
                      <a:r>
                        <a:rPr lang="en-US" sz="2000" dirty="0" smtClean="0"/>
                        <a:t>14.02%</a:t>
                      </a:r>
                      <a:endParaRPr lang="en-US" sz="2000" dirty="0"/>
                    </a:p>
                  </a:txBody>
                  <a:tcPr/>
                </a:tc>
              </a:tr>
              <a:tr h="370840">
                <a:tc>
                  <a:txBody>
                    <a:bodyPr/>
                    <a:lstStyle/>
                    <a:p>
                      <a:pPr algn="ctr"/>
                      <a:r>
                        <a:rPr lang="en-US" sz="2000" dirty="0" smtClean="0"/>
                        <a:t>&gt;0</a:t>
                      </a:r>
                      <a:endParaRPr lang="en-US" sz="2000" dirty="0"/>
                    </a:p>
                  </a:txBody>
                  <a:tcPr/>
                </a:tc>
                <a:tc>
                  <a:txBody>
                    <a:bodyPr/>
                    <a:lstStyle/>
                    <a:p>
                      <a:pPr algn="ctr"/>
                      <a:r>
                        <a:rPr lang="en-US" sz="2000" dirty="0" smtClean="0"/>
                        <a:t>&gt;0</a:t>
                      </a:r>
                      <a:endParaRPr lang="en-US" sz="2000" dirty="0"/>
                    </a:p>
                  </a:txBody>
                  <a:tcPr/>
                </a:tc>
                <a:tc>
                  <a:txBody>
                    <a:bodyPr/>
                    <a:lstStyle/>
                    <a:p>
                      <a:pPr algn="ctr"/>
                      <a:r>
                        <a:rPr lang="en-US" sz="2000" dirty="0" smtClean="0"/>
                        <a:t>Ordinary</a:t>
                      </a:r>
                      <a:r>
                        <a:rPr lang="en-US" sz="2000" baseline="0" dirty="0" smtClean="0"/>
                        <a:t> users</a:t>
                      </a:r>
                      <a:endParaRPr lang="en-US" sz="2000" dirty="0"/>
                    </a:p>
                  </a:txBody>
                  <a:tcPr/>
                </a:tc>
                <a:tc>
                  <a:txBody>
                    <a:bodyPr/>
                    <a:lstStyle/>
                    <a:p>
                      <a:pPr algn="ctr"/>
                      <a:r>
                        <a:rPr lang="en-US" sz="2000" dirty="0" smtClean="0"/>
                        <a:t>48.25%</a:t>
                      </a:r>
                      <a:endParaRPr lang="en-US" sz="2000" dirty="0"/>
                    </a:p>
                  </a:txBody>
                  <a:tcPr/>
                </a:tc>
              </a:tr>
            </a:tbl>
          </a:graphicData>
        </a:graphic>
      </p:graphicFrame>
      <p:sp>
        <p:nvSpPr>
          <p:cNvPr id="5"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10</a:t>
            </a:fld>
            <a:endParaRPr lang="en-US" b="1" dirty="0">
              <a:solidFill>
                <a:srgbClr val="000000"/>
              </a:solidFill>
            </a:endParaRPr>
          </a:p>
        </p:txBody>
      </p:sp>
    </p:spTree>
    <p:extLst>
      <p:ext uri="{BB962C8B-B14F-4D97-AF65-F5344CB8AC3E}">
        <p14:creationId xmlns:p14="http://schemas.microsoft.com/office/powerpoint/2010/main" val="30775596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Group-based Analysis: </a:t>
            </a:r>
            <a:r>
              <a:rPr lang="en-US" dirty="0" smtClean="0"/>
              <a:t>Activity (cont.)</a:t>
            </a:r>
            <a:endParaRPr lang="en-US" dirty="0"/>
          </a:p>
        </p:txBody>
      </p:sp>
      <p:pic>
        <p:nvPicPr>
          <p:cNvPr id="4" name="Content Placeholder 3"/>
          <p:cNvPicPr>
            <a:picLocks noGrp="1" noChangeAspect="1"/>
          </p:cNvPicPr>
          <p:nvPr>
            <p:ph idx="1"/>
          </p:nvPr>
        </p:nvPicPr>
        <p:blipFill>
          <a:blip r:embed="rId3"/>
          <a:srcRect l="-19696" r="-19696"/>
          <a:stretch>
            <a:fillRect/>
          </a:stretch>
        </p:blipFill>
        <p:spPr>
          <a:xfrm>
            <a:off x="1236133" y="1400705"/>
            <a:ext cx="6451600" cy="3548132"/>
          </a:xfrm>
        </p:spPr>
      </p:pic>
      <p:sp>
        <p:nvSpPr>
          <p:cNvPr id="5" name="TextBox 4"/>
          <p:cNvSpPr txBox="1"/>
          <p:nvPr/>
        </p:nvSpPr>
        <p:spPr>
          <a:xfrm>
            <a:off x="457200" y="5020721"/>
            <a:ext cx="8432800" cy="1754327"/>
          </a:xfrm>
          <a:prstGeom prst="rect">
            <a:avLst/>
          </a:prstGeom>
          <a:noFill/>
        </p:spPr>
        <p:txBody>
          <a:bodyPr wrap="square" rtlCol="0">
            <a:spAutoFit/>
          </a:bodyPr>
          <a:lstStyle/>
          <a:p>
            <a:pPr marL="285750" indent="-285750">
              <a:buFont typeface="Wingdings" charset="2"/>
              <a:buChar char="q"/>
            </a:pPr>
            <a:r>
              <a:rPr lang="en-US" dirty="0" smtClean="0"/>
              <a:t>Most zombies/loners </a:t>
            </a:r>
            <a:r>
              <a:rPr lang="en-US" dirty="0"/>
              <a:t>have not enabled cross-site </a:t>
            </a:r>
            <a:r>
              <a:rPr lang="en-US" dirty="0" smtClean="0"/>
              <a:t>linking, as they </a:t>
            </a:r>
            <a:r>
              <a:rPr lang="en-US" dirty="0"/>
              <a:t>are socially isolated. </a:t>
            </a:r>
            <a:endParaRPr lang="en-US" dirty="0" smtClean="0"/>
          </a:p>
          <a:p>
            <a:pPr marL="285750" indent="-285750">
              <a:buFont typeface="Wingdings" charset="2"/>
              <a:buChar char="q"/>
            </a:pPr>
            <a:r>
              <a:rPr lang="en-US" dirty="0" smtClean="0"/>
              <a:t>Watchers </a:t>
            </a:r>
            <a:r>
              <a:rPr lang="en-US" dirty="0" err="1" smtClean="0"/>
              <a:t>v.s</a:t>
            </a:r>
            <a:r>
              <a:rPr lang="en-US" dirty="0" smtClean="0"/>
              <a:t>. </a:t>
            </a:r>
            <a:r>
              <a:rPr lang="en-US" dirty="0" err="1" smtClean="0"/>
              <a:t>Orindary</a:t>
            </a:r>
            <a:r>
              <a:rPr lang="en-US" dirty="0" smtClean="0"/>
              <a:t> users</a:t>
            </a:r>
          </a:p>
          <a:p>
            <a:pPr marL="742950" lvl="1" indent="-285750">
              <a:buFont typeface="Wingdings" charset="2"/>
              <a:buChar char="q"/>
            </a:pPr>
            <a:r>
              <a:rPr lang="en-US" dirty="0" smtClean="0"/>
              <a:t>Watchers are less motivated to link to Twitter, as they don’t publish</a:t>
            </a:r>
          </a:p>
          <a:p>
            <a:pPr marL="742950" lvl="1" indent="-285750">
              <a:buFont typeface="Wingdings" charset="2"/>
              <a:buChar char="q"/>
            </a:pPr>
            <a:r>
              <a:rPr lang="en-US" dirty="0" smtClean="0"/>
              <a:t>73% watchers and 71% ordinary users have linked to Facebook (users from both groups are connected with other Foursquare users)</a:t>
            </a:r>
            <a:endParaRPr lang="en-US" dirty="0"/>
          </a:p>
          <a:p>
            <a:endParaRPr lang="en-US" dirty="0"/>
          </a:p>
        </p:txBody>
      </p:sp>
      <p:sp>
        <p:nvSpPr>
          <p:cNvPr id="6"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11</a:t>
            </a:fld>
            <a:endParaRPr lang="en-US" b="1" dirty="0">
              <a:solidFill>
                <a:srgbClr val="000000"/>
              </a:solidFill>
            </a:endParaRPr>
          </a:p>
        </p:txBody>
      </p:sp>
    </p:spTree>
    <p:extLst>
      <p:ext uri="{BB962C8B-B14F-4D97-AF65-F5344CB8AC3E}">
        <p14:creationId xmlns:p14="http://schemas.microsoft.com/office/powerpoint/2010/main" val="38801149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Behavioral Difference among Users with Different Linking Options</a:t>
            </a:r>
            <a:r>
              <a:rPr lang="en-US" dirty="0" smtClean="0"/>
              <a:t> </a:t>
            </a:r>
            <a:endParaRPr lang="en-US" dirty="0"/>
          </a:p>
        </p:txBody>
      </p:sp>
      <p:sp>
        <p:nvSpPr>
          <p:cNvPr id="5" name="Content Placeholder 4"/>
          <p:cNvSpPr>
            <a:spLocks noGrp="1"/>
          </p:cNvSpPr>
          <p:nvPr>
            <p:ph sz="half" idx="2"/>
          </p:nvPr>
        </p:nvSpPr>
        <p:spPr>
          <a:xfrm>
            <a:off x="317471" y="4946628"/>
            <a:ext cx="9144000" cy="1864719"/>
          </a:xfrm>
        </p:spPr>
        <p:txBody>
          <a:bodyPr>
            <a:normAutofit fontScale="77500" lnSpcReduction="20000"/>
          </a:bodyPr>
          <a:lstStyle/>
          <a:p>
            <a:r>
              <a:rPr lang="en-US" dirty="0"/>
              <a:t>U</a:t>
            </a:r>
            <a:r>
              <a:rPr lang="en-US" dirty="0" smtClean="0"/>
              <a:t>sers </a:t>
            </a:r>
            <a:r>
              <a:rPr lang="en-US" dirty="0"/>
              <a:t>who have enabled </a:t>
            </a:r>
            <a:r>
              <a:rPr lang="en-US" dirty="0" smtClean="0"/>
              <a:t>the cross</a:t>
            </a:r>
            <a:r>
              <a:rPr lang="en-US" dirty="0"/>
              <a:t>-site </a:t>
            </a:r>
            <a:r>
              <a:rPr lang="en-US" dirty="0" smtClean="0"/>
              <a:t>linking </a:t>
            </a:r>
            <a:r>
              <a:rPr lang="en-US" dirty="0"/>
              <a:t>function are more </a:t>
            </a:r>
            <a:r>
              <a:rPr lang="en-US" dirty="0" smtClean="0"/>
              <a:t>“active”</a:t>
            </a:r>
          </a:p>
          <a:p>
            <a:pPr lvl="1"/>
            <a:r>
              <a:rPr lang="en-US" dirty="0" smtClean="0"/>
              <a:t>Cross-site linking will deliver published </a:t>
            </a:r>
            <a:r>
              <a:rPr lang="en-US" dirty="0"/>
              <a:t>contents to more prospective </a:t>
            </a:r>
            <a:r>
              <a:rPr lang="en-US" dirty="0" smtClean="0"/>
              <a:t>audience</a:t>
            </a:r>
          </a:p>
          <a:p>
            <a:r>
              <a:rPr lang="en-US" dirty="0" smtClean="0"/>
              <a:t>“TW only” &gt; “FB only”</a:t>
            </a:r>
          </a:p>
          <a:p>
            <a:pPr lvl="1"/>
            <a:r>
              <a:rPr lang="en-US" dirty="0" smtClean="0"/>
              <a:t>Publicly viewable tweets can be quickly spread through the Twitter network</a:t>
            </a:r>
          </a:p>
          <a:p>
            <a:pPr lvl="1"/>
            <a:r>
              <a:rPr lang="en-US" dirty="0" smtClean="0"/>
              <a:t>FB user status is only visible to friends by default (fewer </a:t>
            </a:r>
            <a:r>
              <a:rPr lang="en-US" dirty="0"/>
              <a:t>possible </a:t>
            </a:r>
            <a:r>
              <a:rPr lang="en-US" dirty="0" smtClean="0"/>
              <a:t>audiences)</a:t>
            </a:r>
            <a:endParaRPr lang="en-US" dirty="0"/>
          </a:p>
          <a:p>
            <a:pPr lvl="1"/>
            <a:endParaRPr lang="en-US" dirty="0" smtClean="0"/>
          </a:p>
          <a:p>
            <a:endParaRPr lang="en-US" dirty="0"/>
          </a:p>
        </p:txBody>
      </p:sp>
      <p:pic>
        <p:nvPicPr>
          <p:cNvPr id="6" name="Content Placeholder 6"/>
          <p:cNvPicPr>
            <a:picLocks noGrp="1" noChangeAspect="1"/>
          </p:cNvPicPr>
          <p:nvPr>
            <p:ph sz="half" idx="1"/>
          </p:nvPr>
        </p:nvPicPr>
        <p:blipFill>
          <a:blip r:embed="rId3"/>
          <a:srcRect t="-21239" b="-21239"/>
          <a:stretch>
            <a:fillRect/>
          </a:stretch>
        </p:blipFill>
        <p:spPr>
          <a:xfrm>
            <a:off x="674304" y="1091550"/>
            <a:ext cx="3767328" cy="4221955"/>
          </a:xfrm>
        </p:spPr>
      </p:pic>
      <p:sp>
        <p:nvSpPr>
          <p:cNvPr id="7"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12</a:t>
            </a:fld>
            <a:endParaRPr lang="en-US" b="1" dirty="0">
              <a:solidFill>
                <a:srgbClr val="000000"/>
              </a:solidFill>
            </a:endParaRPr>
          </a:p>
        </p:txBody>
      </p:sp>
      <p:pic>
        <p:nvPicPr>
          <p:cNvPr id="3" name="Picture 2"/>
          <p:cNvPicPr>
            <a:picLocks noChangeAspect="1"/>
          </p:cNvPicPr>
          <p:nvPr/>
        </p:nvPicPr>
        <p:blipFill>
          <a:blip r:embed="rId4"/>
          <a:stretch>
            <a:fillRect/>
          </a:stretch>
        </p:blipFill>
        <p:spPr>
          <a:xfrm>
            <a:off x="4605319" y="1714498"/>
            <a:ext cx="3763433" cy="2989713"/>
          </a:xfrm>
          <a:prstGeom prst="rect">
            <a:avLst/>
          </a:prstGeom>
        </p:spPr>
      </p:pic>
    </p:spTree>
    <p:extLst>
      <p:ext uri="{BB962C8B-B14F-4D97-AF65-F5344CB8AC3E}">
        <p14:creationId xmlns:p14="http://schemas.microsoft.com/office/powerpoint/2010/main" val="506562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User Privacy Concerns &amp; Cross-site Linking</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1224468"/>
              </p:ext>
            </p:extLst>
          </p:nvPr>
        </p:nvGraphicFramePr>
        <p:xfrm>
          <a:off x="460076" y="4913281"/>
          <a:ext cx="8229600" cy="1381760"/>
        </p:xfrm>
        <a:graphic>
          <a:graphicData uri="http://schemas.openxmlformats.org/drawingml/2006/table">
            <a:tbl>
              <a:tblPr firstRow="1" bandRow="1">
                <a:tableStyleId>{284E427A-3D55-4303-BF80-6455036E1DE7}</a:tableStyleId>
              </a:tblPr>
              <a:tblGrid>
                <a:gridCol w="1371600"/>
                <a:gridCol w="1371600"/>
                <a:gridCol w="1371600"/>
                <a:gridCol w="1371600"/>
                <a:gridCol w="1371600"/>
                <a:gridCol w="1371600"/>
              </a:tblGrid>
              <a:tr h="370840">
                <a:tc>
                  <a:txBody>
                    <a:bodyPr/>
                    <a:lstStyle/>
                    <a:p>
                      <a:endParaRPr lang="en-US" dirty="0"/>
                    </a:p>
                  </a:txBody>
                  <a:tcPr/>
                </a:tc>
                <a:tc>
                  <a:txBody>
                    <a:bodyPr/>
                    <a:lstStyle/>
                    <a:p>
                      <a:pPr algn="ctr"/>
                      <a:r>
                        <a:rPr lang="en-US" dirty="0" smtClean="0"/>
                        <a:t>Profile Picture</a:t>
                      </a:r>
                      <a:endParaRPr lang="en-US" dirty="0"/>
                    </a:p>
                  </a:txBody>
                  <a:tcPr/>
                </a:tc>
                <a:tc>
                  <a:txBody>
                    <a:bodyPr/>
                    <a:lstStyle/>
                    <a:p>
                      <a:pPr algn="ctr"/>
                      <a:r>
                        <a:rPr lang="en-US" dirty="0" smtClean="0"/>
                        <a:t>Gender</a:t>
                      </a:r>
                      <a:endParaRPr lang="en-US" dirty="0"/>
                    </a:p>
                  </a:txBody>
                  <a:tcPr/>
                </a:tc>
                <a:tc>
                  <a:txBody>
                    <a:bodyPr/>
                    <a:lstStyle/>
                    <a:p>
                      <a:pPr algn="ctr"/>
                      <a:r>
                        <a:rPr lang="en-US" dirty="0" smtClean="0"/>
                        <a:t>Residential Location</a:t>
                      </a:r>
                      <a:endParaRPr lang="en-US" dirty="0"/>
                    </a:p>
                  </a:txBody>
                  <a:tcPr/>
                </a:tc>
                <a:tc>
                  <a:txBody>
                    <a:bodyPr/>
                    <a:lstStyle/>
                    <a:p>
                      <a:pPr algn="ctr"/>
                      <a:r>
                        <a:rPr lang="en-US" dirty="0" smtClean="0"/>
                        <a:t>Last Name</a:t>
                      </a:r>
                      <a:endParaRPr lang="en-US" dirty="0"/>
                    </a:p>
                  </a:txBody>
                  <a:tcPr/>
                </a:tc>
                <a:tc>
                  <a:txBody>
                    <a:bodyPr/>
                    <a:lstStyle/>
                    <a:p>
                      <a:pPr algn="ctr"/>
                      <a:r>
                        <a:rPr lang="en-US" dirty="0" smtClean="0"/>
                        <a:t>Biography</a:t>
                      </a:r>
                      <a:endParaRPr lang="en-US" dirty="0"/>
                    </a:p>
                  </a:txBody>
                  <a:tcPr/>
                </a:tc>
              </a:tr>
              <a:tr h="370840">
                <a:tc>
                  <a:txBody>
                    <a:bodyPr/>
                    <a:lstStyle/>
                    <a:p>
                      <a:r>
                        <a:rPr lang="en-US" dirty="0" smtClean="0"/>
                        <a:t>Enabled (%)</a:t>
                      </a:r>
                      <a:endParaRPr lang="en-US" dirty="0"/>
                    </a:p>
                  </a:txBody>
                  <a:tcPr/>
                </a:tc>
                <a:tc>
                  <a:txBody>
                    <a:bodyPr/>
                    <a:lstStyle/>
                    <a:p>
                      <a:pPr algn="ctr"/>
                      <a:r>
                        <a:rPr lang="en-US" dirty="0" smtClean="0"/>
                        <a:t>66.99%</a:t>
                      </a:r>
                      <a:endParaRPr lang="en-US" dirty="0"/>
                    </a:p>
                  </a:txBody>
                  <a:tcPr/>
                </a:tc>
                <a:tc>
                  <a:txBody>
                    <a:bodyPr/>
                    <a:lstStyle/>
                    <a:p>
                      <a:pPr algn="ctr"/>
                      <a:r>
                        <a:rPr lang="en-US" dirty="0" smtClean="0"/>
                        <a:t>94.44%</a:t>
                      </a:r>
                      <a:endParaRPr lang="en-US" dirty="0"/>
                    </a:p>
                  </a:txBody>
                  <a:tcPr/>
                </a:tc>
                <a:tc>
                  <a:txBody>
                    <a:bodyPr/>
                    <a:lstStyle/>
                    <a:p>
                      <a:pPr algn="ctr"/>
                      <a:r>
                        <a:rPr lang="en-US" dirty="0" smtClean="0"/>
                        <a:t>91.68%</a:t>
                      </a:r>
                      <a:endParaRPr lang="en-US" dirty="0"/>
                    </a:p>
                  </a:txBody>
                  <a:tcPr/>
                </a:tc>
                <a:tc>
                  <a:txBody>
                    <a:bodyPr/>
                    <a:lstStyle/>
                    <a:p>
                      <a:pPr algn="ctr"/>
                      <a:r>
                        <a:rPr lang="en-US" dirty="0" smtClean="0"/>
                        <a:t>94.61%</a:t>
                      </a:r>
                      <a:endParaRPr lang="en-US" dirty="0"/>
                    </a:p>
                  </a:txBody>
                  <a:tcPr/>
                </a:tc>
                <a:tc>
                  <a:txBody>
                    <a:bodyPr/>
                    <a:lstStyle/>
                    <a:p>
                      <a:pPr algn="ctr"/>
                      <a:r>
                        <a:rPr lang="en-US" dirty="0" smtClean="0"/>
                        <a:t>3.29%</a:t>
                      </a:r>
                      <a:endParaRPr lang="en-US" dirty="0"/>
                    </a:p>
                  </a:txBody>
                  <a:tcPr/>
                </a:tc>
              </a:tr>
              <a:tr h="370840">
                <a:tc>
                  <a:txBody>
                    <a:bodyPr/>
                    <a:lstStyle/>
                    <a:p>
                      <a:r>
                        <a:rPr lang="en-US" dirty="0" smtClean="0"/>
                        <a:t>Disabled (%)</a:t>
                      </a:r>
                      <a:endParaRPr lang="en-US" dirty="0"/>
                    </a:p>
                  </a:txBody>
                  <a:tcPr/>
                </a:tc>
                <a:tc>
                  <a:txBody>
                    <a:bodyPr/>
                    <a:lstStyle/>
                    <a:p>
                      <a:pPr algn="ctr"/>
                      <a:r>
                        <a:rPr lang="en-US" dirty="0" smtClean="0"/>
                        <a:t>33.01%</a:t>
                      </a:r>
                      <a:endParaRPr lang="en-US" dirty="0"/>
                    </a:p>
                  </a:txBody>
                  <a:tcPr/>
                </a:tc>
                <a:tc>
                  <a:txBody>
                    <a:bodyPr/>
                    <a:lstStyle/>
                    <a:p>
                      <a:pPr algn="ctr"/>
                      <a:r>
                        <a:rPr lang="en-US" dirty="0" smtClean="0"/>
                        <a:t>5.56%</a:t>
                      </a:r>
                      <a:endParaRPr lang="en-US" dirty="0"/>
                    </a:p>
                  </a:txBody>
                  <a:tcPr/>
                </a:tc>
                <a:tc>
                  <a:txBody>
                    <a:bodyPr/>
                    <a:lstStyle/>
                    <a:p>
                      <a:pPr algn="ctr"/>
                      <a:r>
                        <a:rPr lang="en-US" dirty="0" smtClean="0"/>
                        <a:t>8.32%</a:t>
                      </a:r>
                      <a:endParaRPr lang="en-US" dirty="0"/>
                    </a:p>
                  </a:txBody>
                  <a:tcPr/>
                </a:tc>
                <a:tc>
                  <a:txBody>
                    <a:bodyPr/>
                    <a:lstStyle/>
                    <a:p>
                      <a:pPr algn="ctr"/>
                      <a:r>
                        <a:rPr lang="en-US" dirty="0" smtClean="0"/>
                        <a:t>5.39%</a:t>
                      </a:r>
                      <a:endParaRPr lang="en-US" dirty="0"/>
                    </a:p>
                  </a:txBody>
                  <a:tcPr/>
                </a:tc>
                <a:tc>
                  <a:txBody>
                    <a:bodyPr/>
                    <a:lstStyle/>
                    <a:p>
                      <a:pPr algn="ctr"/>
                      <a:r>
                        <a:rPr lang="en-US" dirty="0" smtClean="0"/>
                        <a:t>96.71%</a:t>
                      </a:r>
                      <a:endParaRPr lang="en-US" dirty="0"/>
                    </a:p>
                  </a:txBody>
                  <a:tcPr/>
                </a:tc>
              </a:tr>
            </a:tbl>
          </a:graphicData>
        </a:graphic>
      </p:graphicFrame>
      <p:sp>
        <p:nvSpPr>
          <p:cNvPr id="5" name="TextBox 4"/>
          <p:cNvSpPr txBox="1"/>
          <p:nvPr/>
        </p:nvSpPr>
        <p:spPr>
          <a:xfrm>
            <a:off x="584668" y="4179914"/>
            <a:ext cx="7955600" cy="646331"/>
          </a:xfrm>
          <a:prstGeom prst="rect">
            <a:avLst/>
          </a:prstGeom>
          <a:noFill/>
        </p:spPr>
        <p:txBody>
          <a:bodyPr wrap="square" rtlCol="0">
            <a:spAutoFit/>
          </a:bodyPr>
          <a:lstStyle/>
          <a:p>
            <a:r>
              <a:rPr lang="en-US" b="1" dirty="0" smtClean="0"/>
              <a:t>In Foursquare, users can customize their profiles according to privacy concerns (a user can choose whether to enable an optional field)</a:t>
            </a:r>
            <a:endParaRPr lang="en-US" b="1" dirty="0"/>
          </a:p>
        </p:txBody>
      </p:sp>
      <p:sp>
        <p:nvSpPr>
          <p:cNvPr id="7"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13</a:t>
            </a:fld>
            <a:endParaRPr lang="en-US" b="1" dirty="0">
              <a:solidFill>
                <a:srgbClr val="000000"/>
              </a:solidFill>
            </a:endParaRPr>
          </a:p>
        </p:txBody>
      </p:sp>
      <p:pic>
        <p:nvPicPr>
          <p:cNvPr id="9" name="Picture 8"/>
          <p:cNvPicPr>
            <a:picLocks noChangeAspect="1"/>
          </p:cNvPicPr>
          <p:nvPr/>
        </p:nvPicPr>
        <p:blipFill>
          <a:blip r:embed="rId3"/>
          <a:stretch>
            <a:fillRect/>
          </a:stretch>
        </p:blipFill>
        <p:spPr>
          <a:xfrm>
            <a:off x="4161969" y="1467774"/>
            <a:ext cx="688017" cy="688017"/>
          </a:xfrm>
          <a:prstGeom prst="rect">
            <a:avLst/>
          </a:prstGeom>
        </p:spPr>
      </p:pic>
      <p:pic>
        <p:nvPicPr>
          <p:cNvPr id="10" name="Picture 9"/>
          <p:cNvPicPr>
            <a:picLocks noChangeAspect="1"/>
          </p:cNvPicPr>
          <p:nvPr/>
        </p:nvPicPr>
        <p:blipFill>
          <a:blip r:embed="rId4"/>
          <a:stretch>
            <a:fillRect/>
          </a:stretch>
        </p:blipFill>
        <p:spPr>
          <a:xfrm>
            <a:off x="4188517" y="2361338"/>
            <a:ext cx="707157" cy="707157"/>
          </a:xfrm>
          <a:prstGeom prst="rect">
            <a:avLst/>
          </a:prstGeom>
        </p:spPr>
      </p:pic>
      <p:pic>
        <p:nvPicPr>
          <p:cNvPr id="12" name="Picture 11"/>
          <p:cNvPicPr>
            <a:picLocks noChangeAspect="1"/>
          </p:cNvPicPr>
          <p:nvPr/>
        </p:nvPicPr>
        <p:blipFill>
          <a:blip r:embed="rId5"/>
          <a:stretch>
            <a:fillRect/>
          </a:stretch>
        </p:blipFill>
        <p:spPr>
          <a:xfrm>
            <a:off x="1453708" y="1751738"/>
            <a:ext cx="851981" cy="1022377"/>
          </a:xfrm>
          <a:prstGeom prst="rect">
            <a:avLst/>
          </a:prstGeom>
        </p:spPr>
      </p:pic>
      <p:sp>
        <p:nvSpPr>
          <p:cNvPr id="3" name="TextBox 2"/>
          <p:cNvSpPr txBox="1"/>
          <p:nvPr/>
        </p:nvSpPr>
        <p:spPr>
          <a:xfrm>
            <a:off x="601461" y="2649027"/>
            <a:ext cx="2568619" cy="369332"/>
          </a:xfrm>
          <a:prstGeom prst="rect">
            <a:avLst/>
          </a:prstGeom>
          <a:noFill/>
        </p:spPr>
        <p:txBody>
          <a:bodyPr wrap="none" rtlCol="0">
            <a:spAutoFit/>
          </a:bodyPr>
          <a:lstStyle/>
          <a:p>
            <a:r>
              <a:rPr lang="en-US" dirty="0" smtClean="0"/>
              <a:t>Alice’s Foursquare Profile</a:t>
            </a:r>
            <a:endParaRPr lang="en-US" dirty="0"/>
          </a:p>
        </p:txBody>
      </p:sp>
      <p:cxnSp>
        <p:nvCxnSpPr>
          <p:cNvPr id="14" name="Straight Arrow Connector 13"/>
          <p:cNvCxnSpPr/>
          <p:nvPr/>
        </p:nvCxnSpPr>
        <p:spPr>
          <a:xfrm flipV="1">
            <a:off x="2472869" y="1751739"/>
            <a:ext cx="1520519" cy="404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472869" y="2361338"/>
            <a:ext cx="1520519" cy="412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95674" y="1596517"/>
            <a:ext cx="2399102" cy="369332"/>
          </a:xfrm>
          <a:prstGeom prst="rect">
            <a:avLst/>
          </a:prstGeom>
          <a:noFill/>
        </p:spPr>
        <p:txBody>
          <a:bodyPr wrap="none" rtlCol="0">
            <a:spAutoFit/>
          </a:bodyPr>
          <a:lstStyle/>
          <a:p>
            <a:r>
              <a:rPr lang="en-US" dirty="0" smtClean="0"/>
              <a:t>Alice’s Facebook Profile</a:t>
            </a:r>
            <a:endParaRPr lang="en-US" dirty="0"/>
          </a:p>
        </p:txBody>
      </p:sp>
      <p:sp>
        <p:nvSpPr>
          <p:cNvPr id="18" name="TextBox 17"/>
          <p:cNvSpPr txBox="1"/>
          <p:nvPr/>
        </p:nvSpPr>
        <p:spPr>
          <a:xfrm>
            <a:off x="5014656" y="2471631"/>
            <a:ext cx="2172552" cy="369332"/>
          </a:xfrm>
          <a:prstGeom prst="rect">
            <a:avLst/>
          </a:prstGeom>
          <a:noFill/>
        </p:spPr>
        <p:txBody>
          <a:bodyPr wrap="none" rtlCol="0">
            <a:spAutoFit/>
          </a:bodyPr>
          <a:lstStyle/>
          <a:p>
            <a:r>
              <a:rPr lang="en-US" dirty="0" smtClean="0"/>
              <a:t>Alice’s Twitter Profile</a:t>
            </a:r>
            <a:endParaRPr lang="en-US" dirty="0"/>
          </a:p>
        </p:txBody>
      </p:sp>
      <p:sp>
        <p:nvSpPr>
          <p:cNvPr id="11" name="Rounded Rectangle 10"/>
          <p:cNvSpPr/>
          <p:nvPr/>
        </p:nvSpPr>
        <p:spPr>
          <a:xfrm>
            <a:off x="7414176" y="1714391"/>
            <a:ext cx="1561740" cy="10223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More information about Alice!!</a:t>
            </a:r>
            <a:endParaRPr lang="en-US" dirty="0"/>
          </a:p>
        </p:txBody>
      </p:sp>
      <p:sp>
        <p:nvSpPr>
          <p:cNvPr id="13" name="TextBox 12"/>
          <p:cNvSpPr txBox="1"/>
          <p:nvPr/>
        </p:nvSpPr>
        <p:spPr>
          <a:xfrm>
            <a:off x="859074" y="3197451"/>
            <a:ext cx="7518882" cy="707886"/>
          </a:xfrm>
          <a:prstGeom prst="rect">
            <a:avLst/>
          </a:prstGeom>
          <a:noFill/>
        </p:spPr>
        <p:txBody>
          <a:bodyPr wrap="square" rtlCol="0">
            <a:spAutoFit/>
          </a:bodyPr>
          <a:lstStyle/>
          <a:p>
            <a:r>
              <a:rPr lang="en-US" sz="2000" b="1" dirty="0">
                <a:solidFill>
                  <a:srgbClr val="0000FF"/>
                </a:solidFill>
                <a:latin typeface="Arial"/>
                <a:cs typeface="Arial"/>
              </a:rPr>
              <a:t>Intuitively, cross-site linking might cause concerns for users who care a lot about their privacy.</a:t>
            </a:r>
          </a:p>
        </p:txBody>
      </p:sp>
    </p:spTree>
    <p:extLst>
      <p:ext uri="{BB962C8B-B14F-4D97-AF65-F5344CB8AC3E}">
        <p14:creationId xmlns:p14="http://schemas.microsoft.com/office/powerpoint/2010/main" val="38411126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User Privacy Concerns &amp; Cross-site </a:t>
            </a:r>
            <a:r>
              <a:rPr lang="en-US" sz="2800" dirty="0" smtClean="0"/>
              <a:t>Linking (cont.)</a:t>
            </a:r>
            <a:endParaRPr lang="en-US" sz="2800" dirty="0"/>
          </a:p>
        </p:txBody>
      </p:sp>
      <p:pic>
        <p:nvPicPr>
          <p:cNvPr id="4" name="Content Placeholder 3"/>
          <p:cNvPicPr>
            <a:picLocks noGrp="1" noChangeAspect="1"/>
          </p:cNvPicPr>
          <p:nvPr>
            <p:ph idx="1"/>
          </p:nvPr>
        </p:nvPicPr>
        <p:blipFill>
          <a:blip r:embed="rId3"/>
          <a:srcRect l="-19949" r="-19949"/>
          <a:stretch>
            <a:fillRect/>
          </a:stretch>
        </p:blipFill>
        <p:spPr>
          <a:xfrm>
            <a:off x="1499596" y="1493584"/>
            <a:ext cx="6303508" cy="3466687"/>
          </a:xfrm>
        </p:spPr>
      </p:pic>
      <p:sp>
        <p:nvSpPr>
          <p:cNvPr id="5" name="TextBox 4"/>
          <p:cNvSpPr txBox="1"/>
          <p:nvPr/>
        </p:nvSpPr>
        <p:spPr>
          <a:xfrm>
            <a:off x="553560" y="5206223"/>
            <a:ext cx="8393736" cy="1323439"/>
          </a:xfrm>
          <a:prstGeom prst="rect">
            <a:avLst/>
          </a:prstGeom>
          <a:noFill/>
        </p:spPr>
        <p:txBody>
          <a:bodyPr wrap="square" rtlCol="0">
            <a:spAutoFit/>
          </a:bodyPr>
          <a:lstStyle/>
          <a:p>
            <a:pPr marL="285750" indent="-285750">
              <a:buFont typeface="Wingdings" charset="2"/>
              <a:buChar char="§"/>
            </a:pPr>
            <a:r>
              <a:rPr lang="en-US" sz="2000" dirty="0" smtClean="0"/>
              <a:t>Whether or not uploading personalized profile photo is an indicator for the adoption of cross-site linking</a:t>
            </a:r>
          </a:p>
          <a:p>
            <a:pPr marL="285750" indent="-285750">
              <a:buFont typeface="Wingdings" charset="2"/>
              <a:buChar char="§"/>
            </a:pPr>
            <a:r>
              <a:rPr lang="en-US" sz="2000" dirty="0" smtClean="0"/>
              <a:t>Enabling any of the five optional field indicates a higher probability of using the cross-site linking function</a:t>
            </a:r>
            <a:endParaRPr lang="en-US" sz="2000" dirty="0"/>
          </a:p>
        </p:txBody>
      </p:sp>
      <p:sp>
        <p:nvSpPr>
          <p:cNvPr id="6"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14</a:t>
            </a:fld>
            <a:endParaRPr lang="en-US" b="1" dirty="0">
              <a:solidFill>
                <a:srgbClr val="000000"/>
              </a:solidFill>
            </a:endParaRPr>
          </a:p>
        </p:txBody>
      </p:sp>
      <p:sp>
        <p:nvSpPr>
          <p:cNvPr id="3" name="Rounded Rectangle 2"/>
          <p:cNvSpPr/>
          <p:nvPr/>
        </p:nvSpPr>
        <p:spPr>
          <a:xfrm>
            <a:off x="2907366" y="2189212"/>
            <a:ext cx="1470392" cy="2640424"/>
          </a:xfrm>
          <a:prstGeom prst="roundRect">
            <a:avLst/>
          </a:prstGeom>
          <a:noFill/>
          <a:ln w="127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413195" y="3927214"/>
            <a:ext cx="1470392" cy="921130"/>
          </a:xfrm>
          <a:prstGeom prst="roundRect">
            <a:avLst/>
          </a:prstGeom>
          <a:noFill/>
          <a:ln w="127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237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Cross-site Information Consistency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108865"/>
              </p:ext>
            </p:extLst>
          </p:nvPr>
        </p:nvGraphicFramePr>
        <p:xfrm>
          <a:off x="447415" y="4816622"/>
          <a:ext cx="8344900" cy="1010920"/>
        </p:xfrm>
        <a:graphic>
          <a:graphicData uri="http://schemas.openxmlformats.org/drawingml/2006/table">
            <a:tbl>
              <a:tblPr firstRow="1" bandRow="1">
                <a:tableStyleId>{69C7853C-536D-4A76-A0AE-DD22124D55A5}</a:tableStyleId>
              </a:tblPr>
              <a:tblGrid>
                <a:gridCol w="3909670"/>
                <a:gridCol w="1699846"/>
                <a:gridCol w="1621693"/>
                <a:gridCol w="1113691"/>
              </a:tblGrid>
              <a:tr h="370840">
                <a:tc>
                  <a:txBody>
                    <a:bodyPr/>
                    <a:lstStyle/>
                    <a:p>
                      <a:endParaRPr lang="en-US" dirty="0"/>
                    </a:p>
                  </a:txBody>
                  <a:tcPr/>
                </a:tc>
                <a:tc>
                  <a:txBody>
                    <a:bodyPr/>
                    <a:lstStyle/>
                    <a:p>
                      <a:pPr algn="ctr"/>
                      <a:r>
                        <a:rPr lang="en-US" dirty="0" smtClean="0"/>
                        <a:t>First Name</a:t>
                      </a:r>
                      <a:endParaRPr lang="en-US" dirty="0"/>
                    </a:p>
                  </a:txBody>
                  <a:tcPr/>
                </a:tc>
                <a:tc>
                  <a:txBody>
                    <a:bodyPr/>
                    <a:lstStyle/>
                    <a:p>
                      <a:pPr algn="ctr"/>
                      <a:r>
                        <a:rPr lang="en-US" dirty="0" smtClean="0"/>
                        <a:t>Last Name</a:t>
                      </a:r>
                      <a:endParaRPr lang="en-US" dirty="0"/>
                    </a:p>
                  </a:txBody>
                  <a:tcPr/>
                </a:tc>
                <a:tc>
                  <a:txBody>
                    <a:bodyPr/>
                    <a:lstStyle/>
                    <a:p>
                      <a:pPr algn="ctr"/>
                      <a:r>
                        <a:rPr lang="en-US" dirty="0" smtClean="0"/>
                        <a:t>Gender</a:t>
                      </a:r>
                      <a:endParaRPr lang="en-US" dirty="0"/>
                    </a:p>
                  </a:txBody>
                  <a:tcPr/>
                </a:tc>
              </a:tr>
              <a:tr h="370840">
                <a:tc>
                  <a:txBody>
                    <a:bodyPr/>
                    <a:lstStyle/>
                    <a:p>
                      <a:r>
                        <a:rPr lang="en-US" dirty="0" smtClean="0"/>
                        <a:t>Percentage of users</a:t>
                      </a:r>
                      <a:r>
                        <a:rPr lang="en-US" baseline="0" dirty="0" smtClean="0"/>
                        <a:t> who have entered identical information in a selected filed</a:t>
                      </a:r>
                      <a:endParaRPr lang="en-US" dirty="0"/>
                    </a:p>
                  </a:txBody>
                  <a:tcPr/>
                </a:tc>
                <a:tc>
                  <a:txBody>
                    <a:bodyPr/>
                    <a:lstStyle/>
                    <a:p>
                      <a:pPr algn="ctr"/>
                      <a:r>
                        <a:rPr lang="en-US" dirty="0" smtClean="0"/>
                        <a:t>89.84%</a:t>
                      </a:r>
                      <a:endParaRPr lang="en-US" dirty="0"/>
                    </a:p>
                  </a:txBody>
                  <a:tcPr/>
                </a:tc>
                <a:tc>
                  <a:txBody>
                    <a:bodyPr/>
                    <a:lstStyle/>
                    <a:p>
                      <a:pPr algn="ctr"/>
                      <a:r>
                        <a:rPr lang="en-US" dirty="0" smtClean="0"/>
                        <a:t>87.02%</a:t>
                      </a:r>
                      <a:endParaRPr lang="en-US" dirty="0"/>
                    </a:p>
                  </a:txBody>
                  <a:tcPr/>
                </a:tc>
                <a:tc>
                  <a:txBody>
                    <a:bodyPr/>
                    <a:lstStyle/>
                    <a:p>
                      <a:pPr algn="ctr"/>
                      <a:r>
                        <a:rPr lang="en-US" dirty="0" smtClean="0"/>
                        <a:t>99.30%</a:t>
                      </a:r>
                      <a:endParaRPr lang="en-US" dirty="0"/>
                    </a:p>
                  </a:txBody>
                  <a:tcPr/>
                </a:tc>
              </a:tr>
            </a:tbl>
          </a:graphicData>
        </a:graphic>
      </p:graphicFrame>
      <p:sp>
        <p:nvSpPr>
          <p:cNvPr id="5" name="TextBox 4"/>
          <p:cNvSpPr txBox="1"/>
          <p:nvPr/>
        </p:nvSpPr>
        <p:spPr>
          <a:xfrm>
            <a:off x="1278782" y="4423487"/>
            <a:ext cx="6878163" cy="400110"/>
          </a:xfrm>
          <a:prstGeom prst="rect">
            <a:avLst/>
          </a:prstGeom>
          <a:noFill/>
        </p:spPr>
        <p:txBody>
          <a:bodyPr wrap="square" rtlCol="0">
            <a:spAutoFit/>
          </a:bodyPr>
          <a:lstStyle/>
          <a:p>
            <a:r>
              <a:rPr lang="en-US" sz="2000" b="1" dirty="0" smtClean="0"/>
              <a:t>Cross-site Information Consistency (“Foursquare-Facebook”)</a:t>
            </a:r>
            <a:endParaRPr lang="en-US" sz="2000" b="1" dirty="0"/>
          </a:p>
        </p:txBody>
      </p:sp>
      <p:sp>
        <p:nvSpPr>
          <p:cNvPr id="6" name="TextBox 5"/>
          <p:cNvSpPr txBox="1"/>
          <p:nvPr/>
        </p:nvSpPr>
        <p:spPr>
          <a:xfrm>
            <a:off x="627131" y="5833164"/>
            <a:ext cx="8059669" cy="400110"/>
          </a:xfrm>
          <a:prstGeom prst="rect">
            <a:avLst/>
          </a:prstGeom>
          <a:noFill/>
        </p:spPr>
        <p:txBody>
          <a:bodyPr wrap="none" rtlCol="0">
            <a:spAutoFit/>
          </a:bodyPr>
          <a:lstStyle/>
          <a:p>
            <a:r>
              <a:rPr lang="en-US" sz="2000" dirty="0" smtClean="0">
                <a:solidFill>
                  <a:srgbClr val="FF0000"/>
                </a:solidFill>
              </a:rPr>
              <a:t>Users have a high probability to manifest cross-site information consistency</a:t>
            </a:r>
            <a:endParaRPr lang="en-US" sz="2000" dirty="0">
              <a:solidFill>
                <a:srgbClr val="FF0000"/>
              </a:solidFill>
            </a:endParaRPr>
          </a:p>
        </p:txBody>
      </p:sp>
      <p:sp>
        <p:nvSpPr>
          <p:cNvPr id="7"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15</a:t>
            </a:fld>
            <a:endParaRPr lang="en-US" b="1" dirty="0">
              <a:solidFill>
                <a:srgbClr val="000000"/>
              </a:solidFill>
            </a:endParaRPr>
          </a:p>
        </p:txBody>
      </p:sp>
      <p:pic>
        <p:nvPicPr>
          <p:cNvPr id="11" name="Picture 10"/>
          <p:cNvPicPr>
            <a:picLocks noChangeAspect="1"/>
          </p:cNvPicPr>
          <p:nvPr/>
        </p:nvPicPr>
        <p:blipFill>
          <a:blip r:embed="rId3"/>
          <a:stretch>
            <a:fillRect/>
          </a:stretch>
        </p:blipFill>
        <p:spPr>
          <a:xfrm>
            <a:off x="1278782" y="2623557"/>
            <a:ext cx="3349611" cy="486950"/>
          </a:xfrm>
          <a:prstGeom prst="rect">
            <a:avLst/>
          </a:prstGeom>
        </p:spPr>
      </p:pic>
      <p:pic>
        <p:nvPicPr>
          <p:cNvPr id="12" name="Picture 11"/>
          <p:cNvPicPr>
            <a:picLocks noChangeAspect="1"/>
          </p:cNvPicPr>
          <p:nvPr/>
        </p:nvPicPr>
        <p:blipFill>
          <a:blip r:embed="rId4"/>
          <a:stretch>
            <a:fillRect/>
          </a:stretch>
        </p:blipFill>
        <p:spPr>
          <a:xfrm>
            <a:off x="4787900" y="2577107"/>
            <a:ext cx="3898900" cy="533400"/>
          </a:xfrm>
          <a:prstGeom prst="rect">
            <a:avLst/>
          </a:prstGeom>
        </p:spPr>
      </p:pic>
      <p:pic>
        <p:nvPicPr>
          <p:cNvPr id="13" name="Picture 12"/>
          <p:cNvPicPr>
            <a:picLocks noChangeAspect="1"/>
          </p:cNvPicPr>
          <p:nvPr/>
        </p:nvPicPr>
        <p:blipFill>
          <a:blip r:embed="rId5"/>
          <a:stretch>
            <a:fillRect/>
          </a:stretch>
        </p:blipFill>
        <p:spPr>
          <a:xfrm>
            <a:off x="1270485" y="3439736"/>
            <a:ext cx="3408035" cy="543068"/>
          </a:xfrm>
          <a:prstGeom prst="rect">
            <a:avLst/>
          </a:prstGeom>
        </p:spPr>
      </p:pic>
      <p:pic>
        <p:nvPicPr>
          <p:cNvPr id="14" name="Picture 13"/>
          <p:cNvPicPr>
            <a:picLocks noChangeAspect="1"/>
          </p:cNvPicPr>
          <p:nvPr/>
        </p:nvPicPr>
        <p:blipFill>
          <a:blip r:embed="rId6"/>
          <a:stretch>
            <a:fillRect/>
          </a:stretch>
        </p:blipFill>
        <p:spPr>
          <a:xfrm>
            <a:off x="4771012" y="3423024"/>
            <a:ext cx="4201722" cy="600354"/>
          </a:xfrm>
          <a:prstGeom prst="rect">
            <a:avLst/>
          </a:prstGeom>
        </p:spPr>
      </p:pic>
      <p:pic>
        <p:nvPicPr>
          <p:cNvPr id="15" name="Picture 14"/>
          <p:cNvPicPr>
            <a:picLocks noChangeAspect="1"/>
          </p:cNvPicPr>
          <p:nvPr/>
        </p:nvPicPr>
        <p:blipFill>
          <a:blip r:embed="rId7"/>
          <a:stretch>
            <a:fillRect/>
          </a:stretch>
        </p:blipFill>
        <p:spPr>
          <a:xfrm>
            <a:off x="373459" y="2496656"/>
            <a:ext cx="699349" cy="697412"/>
          </a:xfrm>
          <a:prstGeom prst="rect">
            <a:avLst/>
          </a:prstGeom>
        </p:spPr>
      </p:pic>
      <p:pic>
        <p:nvPicPr>
          <p:cNvPr id="16" name="Picture 15"/>
          <p:cNvPicPr>
            <a:picLocks noChangeAspect="1"/>
          </p:cNvPicPr>
          <p:nvPr/>
        </p:nvPicPr>
        <p:blipFill>
          <a:blip r:embed="rId8"/>
          <a:stretch>
            <a:fillRect/>
          </a:stretch>
        </p:blipFill>
        <p:spPr>
          <a:xfrm>
            <a:off x="388157" y="3366243"/>
            <a:ext cx="818323" cy="807543"/>
          </a:xfrm>
          <a:prstGeom prst="rect">
            <a:avLst/>
          </a:prstGeom>
        </p:spPr>
      </p:pic>
      <p:sp>
        <p:nvSpPr>
          <p:cNvPr id="17" name="TextBox 16"/>
          <p:cNvSpPr txBox="1"/>
          <p:nvPr/>
        </p:nvSpPr>
        <p:spPr>
          <a:xfrm>
            <a:off x="1072808" y="1664991"/>
            <a:ext cx="7373048" cy="707886"/>
          </a:xfrm>
          <a:prstGeom prst="rect">
            <a:avLst/>
          </a:prstGeom>
          <a:noFill/>
        </p:spPr>
        <p:txBody>
          <a:bodyPr wrap="square" rtlCol="0">
            <a:spAutoFit/>
          </a:bodyPr>
          <a:lstStyle/>
          <a:p>
            <a:r>
              <a:rPr lang="en-US" sz="2000" dirty="0" smtClean="0"/>
              <a:t>A user might </a:t>
            </a:r>
            <a:r>
              <a:rPr lang="en-US" sz="2000" dirty="0"/>
              <a:t>choose to expose the same or different personal information on different sites</a:t>
            </a:r>
          </a:p>
        </p:txBody>
      </p:sp>
    </p:spTree>
    <p:extLst>
      <p:ext uri="{BB962C8B-B14F-4D97-AF65-F5344CB8AC3E}">
        <p14:creationId xmlns:p14="http://schemas.microsoft.com/office/powerpoint/2010/main" val="7777441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Cross-site Information Aggregation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0318372"/>
              </p:ext>
            </p:extLst>
          </p:nvPr>
        </p:nvGraphicFramePr>
        <p:xfrm>
          <a:off x="524932" y="1665320"/>
          <a:ext cx="7992810" cy="2595880"/>
        </p:xfrm>
        <a:graphic>
          <a:graphicData uri="http://schemas.openxmlformats.org/drawingml/2006/table">
            <a:tbl>
              <a:tblPr firstRow="1" bandRow="1">
                <a:tableStyleId>{284E427A-3D55-4303-BF80-6455036E1DE7}</a:tableStyleId>
              </a:tblPr>
              <a:tblGrid>
                <a:gridCol w="888090"/>
                <a:gridCol w="888090"/>
                <a:gridCol w="888090"/>
                <a:gridCol w="888090"/>
                <a:gridCol w="888090"/>
                <a:gridCol w="888090"/>
                <a:gridCol w="888090"/>
                <a:gridCol w="888090"/>
                <a:gridCol w="888090"/>
              </a:tblGrid>
              <a:tr h="370840">
                <a:tc rowSpan="2">
                  <a:txBody>
                    <a:bodyPr/>
                    <a:lstStyle/>
                    <a:p>
                      <a:pPr algn="ctr"/>
                      <a:r>
                        <a:rPr lang="en-US" dirty="0" smtClean="0"/>
                        <a:t>User Info</a:t>
                      </a:r>
                      <a:endParaRPr lang="en-US" dirty="0"/>
                    </a:p>
                  </a:txBody>
                  <a:tcPr/>
                </a:tc>
                <a:tc gridSpan="4">
                  <a:txBody>
                    <a:bodyPr/>
                    <a:lstStyle/>
                    <a:p>
                      <a:pPr algn="ctr"/>
                      <a:r>
                        <a:rPr lang="en-US" dirty="0" smtClean="0"/>
                        <a:t>Foursquare</a:t>
                      </a:r>
                      <a:endParaRPr lang="en-US" dirty="0"/>
                    </a:p>
                  </a:txBody>
                  <a:tcPr>
                    <a:solidFill>
                      <a:srgbClr val="FF660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Twitter</a:t>
                      </a:r>
                      <a:endParaRPr lang="en-US" dirty="0"/>
                    </a:p>
                  </a:txBody>
                  <a:tcPr>
                    <a:solidFill>
                      <a:srgbClr val="3366FF"/>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pPr algn="ctr"/>
                      <a:endParaRPr lang="en-US" dirty="0"/>
                    </a:p>
                  </a:txBody>
                  <a:tcPr/>
                </a:tc>
                <a:tc>
                  <a:txBody>
                    <a:bodyPr/>
                    <a:lstStyle/>
                    <a:p>
                      <a:pPr algn="ctr"/>
                      <a:r>
                        <a:rPr lang="en-US" dirty="0" smtClean="0"/>
                        <a:t>ID</a:t>
                      </a:r>
                      <a:endParaRPr lang="en-US" dirty="0"/>
                    </a:p>
                  </a:txBody>
                  <a:tcPr/>
                </a:tc>
                <a:tc>
                  <a:txBody>
                    <a:bodyPr/>
                    <a:lstStyle/>
                    <a:p>
                      <a:pPr algn="ctr"/>
                      <a:r>
                        <a:rPr lang="en-US" dirty="0" smtClean="0"/>
                        <a:t>Gender</a:t>
                      </a:r>
                      <a:endParaRPr lang="en-US" dirty="0"/>
                    </a:p>
                  </a:txBody>
                  <a:tcPr/>
                </a:tc>
                <a:tc>
                  <a:txBody>
                    <a:bodyPr/>
                    <a:lstStyle/>
                    <a:p>
                      <a:pPr algn="ctr"/>
                      <a:r>
                        <a:rPr lang="en-US" dirty="0" smtClean="0"/>
                        <a:t>Tips</a:t>
                      </a:r>
                      <a:endParaRPr lang="en-US" dirty="0"/>
                    </a:p>
                  </a:txBody>
                  <a:tcPr/>
                </a:tc>
                <a:tc>
                  <a:txBody>
                    <a:bodyPr/>
                    <a:lstStyle/>
                    <a:p>
                      <a:pPr algn="ctr"/>
                      <a:r>
                        <a:rPr lang="en-US" dirty="0" smtClean="0"/>
                        <a:t>…</a:t>
                      </a:r>
                      <a:endParaRPr lang="en-US" dirty="0"/>
                    </a:p>
                  </a:txBody>
                  <a:tcPr/>
                </a:tc>
                <a:tc>
                  <a:txBody>
                    <a:bodyPr/>
                    <a:lstStyle/>
                    <a:p>
                      <a:pPr algn="ctr"/>
                      <a:r>
                        <a:rPr lang="en-US" dirty="0" smtClean="0"/>
                        <a:t>ID</a:t>
                      </a:r>
                      <a:endParaRPr lang="en-US" dirty="0"/>
                    </a:p>
                  </a:txBody>
                  <a:tcPr/>
                </a:tc>
                <a:tc>
                  <a:txBody>
                    <a:bodyPr/>
                    <a:lstStyle/>
                    <a:p>
                      <a:pPr algn="ctr"/>
                      <a:r>
                        <a:rPr lang="en-US" dirty="0" smtClean="0"/>
                        <a:t>Tweets</a:t>
                      </a:r>
                      <a:endParaRPr lang="en-US" dirty="0"/>
                    </a:p>
                  </a:txBody>
                  <a:tcPr/>
                </a:tc>
                <a:tc>
                  <a:txBody>
                    <a:bodyPr/>
                    <a:lstStyle/>
                    <a:p>
                      <a:pPr algn="ctr"/>
                      <a:r>
                        <a:rPr lang="en-US" dirty="0" smtClean="0"/>
                        <a:t>Lists</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USER</a:t>
                      </a:r>
                      <a:r>
                        <a:rPr lang="en-US" baseline="0" dirty="0" smtClean="0"/>
                        <a:t> A</a:t>
                      </a:r>
                      <a:endParaRPr lang="en-US" dirty="0"/>
                    </a:p>
                  </a:txBody>
                  <a:tcPr/>
                </a:tc>
                <a:tc>
                  <a:txBody>
                    <a:bodyPr/>
                    <a:lstStyle/>
                    <a:p>
                      <a:pPr algn="ctr"/>
                      <a:r>
                        <a:rPr lang="en-US" dirty="0" smtClean="0"/>
                        <a:t>1</a:t>
                      </a:r>
                      <a:endParaRPr lang="en-US" dirty="0"/>
                    </a:p>
                  </a:txBody>
                  <a:tcPr/>
                </a:tc>
                <a:tc>
                  <a:txBody>
                    <a:bodyPr/>
                    <a:lstStyle/>
                    <a:p>
                      <a:pPr algn="ctr"/>
                      <a:r>
                        <a:rPr lang="en-US" dirty="0" smtClean="0"/>
                        <a:t>m</a:t>
                      </a:r>
                      <a:endParaRPr lang="en-US" dirty="0"/>
                    </a:p>
                  </a:txBody>
                  <a:tcPr/>
                </a:tc>
                <a:tc>
                  <a:txBody>
                    <a:bodyPr/>
                    <a:lstStyle/>
                    <a:p>
                      <a:pPr algn="ctr"/>
                      <a:r>
                        <a:rPr lang="en-US" dirty="0" smtClean="0"/>
                        <a:t>10</a:t>
                      </a:r>
                      <a:endParaRPr lang="en-US" dirty="0"/>
                    </a:p>
                  </a:txBody>
                  <a:tcPr/>
                </a:tc>
                <a:tc>
                  <a:txBody>
                    <a:bodyPr/>
                    <a:lstStyle/>
                    <a:p>
                      <a:pPr algn="ctr"/>
                      <a:r>
                        <a:rPr lang="en-US" dirty="0" smtClean="0"/>
                        <a:t>…</a:t>
                      </a:r>
                      <a:endParaRPr lang="en-US" dirty="0"/>
                    </a:p>
                  </a:txBody>
                  <a:tcPr/>
                </a:tc>
                <a:tc>
                  <a:txBody>
                    <a:bodyPr/>
                    <a:lstStyle/>
                    <a:p>
                      <a:pPr algn="ctr"/>
                      <a:r>
                        <a:rPr lang="en-US" dirty="0" smtClean="0"/>
                        <a:t>1982</a:t>
                      </a:r>
                      <a:endParaRPr lang="en-US" dirty="0"/>
                    </a:p>
                  </a:txBody>
                  <a:tcPr/>
                </a:tc>
                <a:tc>
                  <a:txBody>
                    <a:bodyPr/>
                    <a:lstStyle/>
                    <a:p>
                      <a:pPr algn="ctr"/>
                      <a:r>
                        <a:rPr lang="en-US" dirty="0" smtClean="0"/>
                        <a:t>100</a:t>
                      </a:r>
                      <a:endParaRPr lang="en-US" dirty="0"/>
                    </a:p>
                  </a:txBody>
                  <a:tcPr/>
                </a:tc>
                <a:tc>
                  <a:txBody>
                    <a:bodyPr/>
                    <a:lstStyle/>
                    <a:p>
                      <a:pPr algn="ctr"/>
                      <a:r>
                        <a:rPr lang="en-US" dirty="0" smtClean="0"/>
                        <a:t>17</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USER B</a:t>
                      </a:r>
                      <a:endParaRPr lang="en-US" dirty="0"/>
                    </a:p>
                  </a:txBody>
                  <a:tcPr/>
                </a:tc>
                <a:tc>
                  <a:txBody>
                    <a:bodyPr/>
                    <a:lstStyle/>
                    <a:p>
                      <a:pPr algn="ctr"/>
                      <a:r>
                        <a:rPr lang="en-US" dirty="0" smtClean="0"/>
                        <a:t>2</a:t>
                      </a:r>
                      <a:endParaRPr lang="en-US" dirty="0"/>
                    </a:p>
                  </a:txBody>
                  <a:tcPr/>
                </a:tc>
                <a:tc>
                  <a:txBody>
                    <a:bodyPr/>
                    <a:lstStyle/>
                    <a:p>
                      <a:pPr algn="ctr"/>
                      <a:r>
                        <a:rPr lang="en-US" dirty="0" smtClean="0"/>
                        <a:t>f</a:t>
                      </a:r>
                      <a:endParaRPr lang="en-US" dirty="0"/>
                    </a:p>
                  </a:txBody>
                  <a:tcPr/>
                </a:tc>
                <a:tc>
                  <a:txBody>
                    <a:bodyPr/>
                    <a:lstStyle/>
                    <a:p>
                      <a:pPr algn="ctr"/>
                      <a:r>
                        <a:rPr lang="en-US" dirty="0" smtClean="0"/>
                        <a:t>20</a:t>
                      </a:r>
                      <a:endParaRPr lang="en-US" dirty="0"/>
                    </a:p>
                  </a:txBody>
                  <a:tcPr/>
                </a:tc>
                <a:tc>
                  <a:txBody>
                    <a:bodyPr/>
                    <a:lstStyle/>
                    <a:p>
                      <a:pPr algn="ctr"/>
                      <a:r>
                        <a:rPr lang="en-US" dirty="0" smtClean="0"/>
                        <a:t>…</a:t>
                      </a:r>
                      <a:endParaRPr lang="en-US" dirty="0"/>
                    </a:p>
                  </a:txBody>
                  <a:tcPr/>
                </a:tc>
                <a:tc>
                  <a:txBody>
                    <a:bodyPr/>
                    <a:lstStyle/>
                    <a:p>
                      <a:pPr algn="ctr"/>
                      <a:r>
                        <a:rPr lang="en-US" dirty="0" smtClean="0"/>
                        <a:t>34</a:t>
                      </a:r>
                      <a:endParaRPr lang="en-US" dirty="0"/>
                    </a:p>
                  </a:txBody>
                  <a:tcPr/>
                </a:tc>
                <a:tc>
                  <a:txBody>
                    <a:bodyPr/>
                    <a:lstStyle/>
                    <a:p>
                      <a:pPr algn="ctr"/>
                      <a:r>
                        <a:rPr lang="en-US" dirty="0" smtClean="0"/>
                        <a:t>5</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USER C</a:t>
                      </a:r>
                      <a:endParaRPr lang="en-US" dirty="0"/>
                    </a:p>
                  </a:txBody>
                  <a:tcPr/>
                </a:tc>
                <a:tc>
                  <a:txBody>
                    <a:bodyPr/>
                    <a:lstStyle/>
                    <a:p>
                      <a:pPr algn="ctr"/>
                      <a:r>
                        <a:rPr lang="en-US" dirty="0" smtClean="0"/>
                        <a:t>5</a:t>
                      </a:r>
                      <a:endParaRPr lang="en-US" dirty="0"/>
                    </a:p>
                  </a:txBody>
                  <a:tcPr/>
                </a:tc>
                <a:tc>
                  <a:txBody>
                    <a:bodyPr/>
                    <a:lstStyle/>
                    <a:p>
                      <a:pPr algn="ctr"/>
                      <a:r>
                        <a:rPr lang="en-US" dirty="0" smtClean="0"/>
                        <a:t>f</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t>19903</a:t>
                      </a:r>
                      <a:endParaRPr lang="en-US" dirty="0"/>
                    </a:p>
                  </a:txBody>
                  <a:tcPr/>
                </a:tc>
                <a:tc>
                  <a:txBody>
                    <a:bodyPr/>
                    <a:lstStyle/>
                    <a:p>
                      <a:pPr algn="ctr"/>
                      <a:r>
                        <a:rPr lang="en-US" dirty="0" smtClean="0"/>
                        <a:t>20</a:t>
                      </a:r>
                      <a:endParaRPr lang="en-US" dirty="0"/>
                    </a:p>
                  </a:txBody>
                  <a:tcPr/>
                </a:tc>
                <a:tc>
                  <a:txBody>
                    <a:bodyPr/>
                    <a:lstStyle/>
                    <a:p>
                      <a:pPr algn="ctr"/>
                      <a:r>
                        <a:rPr lang="en-US" dirty="0" smtClean="0"/>
                        <a:t>1</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USER D</a:t>
                      </a:r>
                      <a:endParaRPr lang="en-US" dirty="0"/>
                    </a:p>
                  </a:txBody>
                  <a:tcPr/>
                </a:tc>
                <a:tc>
                  <a:txBody>
                    <a:bodyPr/>
                    <a:lstStyle/>
                    <a:p>
                      <a:pPr algn="ctr"/>
                      <a:r>
                        <a:rPr lang="en-US" dirty="0" smtClean="0"/>
                        <a:t>9</a:t>
                      </a:r>
                      <a:endParaRPr lang="en-US" dirty="0"/>
                    </a:p>
                  </a:txBody>
                  <a:tcPr/>
                </a:tc>
                <a:tc>
                  <a:txBody>
                    <a:bodyPr/>
                    <a:lstStyle/>
                    <a:p>
                      <a:pPr algn="ctr"/>
                      <a:r>
                        <a:rPr lang="en-US" dirty="0" smtClean="0"/>
                        <a:t>m</a:t>
                      </a:r>
                      <a:endParaRPr lang="en-US" dirty="0"/>
                    </a:p>
                  </a:txBody>
                  <a:tcPr/>
                </a:tc>
                <a:tc>
                  <a:txBody>
                    <a:bodyPr/>
                    <a:lstStyle/>
                    <a:p>
                      <a:pPr algn="ctr"/>
                      <a:r>
                        <a:rPr lang="en-US" dirty="0" smtClean="0"/>
                        <a:t>7</a:t>
                      </a:r>
                      <a:endParaRPr lang="en-US" dirty="0"/>
                    </a:p>
                  </a:txBody>
                  <a:tcPr/>
                </a:tc>
                <a:tc>
                  <a:txBody>
                    <a:bodyPr/>
                    <a:lstStyle/>
                    <a:p>
                      <a:pPr algn="ctr"/>
                      <a:r>
                        <a:rPr lang="en-US" dirty="0" smtClean="0"/>
                        <a:t>…</a:t>
                      </a:r>
                      <a:endParaRPr lang="en-US" dirty="0"/>
                    </a:p>
                  </a:txBody>
                  <a:tcPr/>
                </a:tc>
                <a:tc>
                  <a:txBody>
                    <a:bodyPr/>
                    <a:lstStyle/>
                    <a:p>
                      <a:pPr algn="ctr"/>
                      <a:r>
                        <a:rPr lang="en-US" dirty="0" smtClean="0"/>
                        <a:t>563122</a:t>
                      </a:r>
                      <a:endParaRPr lang="en-US" dirty="0"/>
                    </a:p>
                  </a:txBody>
                  <a:tcPr/>
                </a:tc>
                <a:tc>
                  <a:txBody>
                    <a:bodyPr/>
                    <a:lstStyle/>
                    <a:p>
                      <a:pPr algn="ctr"/>
                      <a:r>
                        <a:rPr lang="en-US" dirty="0" smtClean="0"/>
                        <a:t>7</a:t>
                      </a:r>
                      <a:endParaRPr lang="en-US" dirty="0"/>
                    </a:p>
                  </a:txBody>
                  <a:tcPr/>
                </a:tc>
                <a:tc>
                  <a:txBody>
                    <a:bodyPr/>
                    <a:lstStyle/>
                    <a:p>
                      <a:pPr algn="ctr"/>
                      <a:r>
                        <a:rPr lang="en-US" dirty="0" smtClean="0"/>
                        <a:t>4</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7" name="TextBox 6"/>
          <p:cNvSpPr txBox="1"/>
          <p:nvPr/>
        </p:nvSpPr>
        <p:spPr>
          <a:xfrm>
            <a:off x="627133" y="4549683"/>
            <a:ext cx="7958071" cy="1938992"/>
          </a:xfrm>
          <a:prstGeom prst="rect">
            <a:avLst/>
          </a:prstGeom>
          <a:noFill/>
        </p:spPr>
        <p:txBody>
          <a:bodyPr wrap="square" rtlCol="0">
            <a:spAutoFit/>
          </a:bodyPr>
          <a:lstStyle/>
          <a:p>
            <a:pPr marL="285750" indent="-285750">
              <a:buFont typeface="Arial"/>
              <a:buChar char="•"/>
            </a:pPr>
            <a:r>
              <a:rPr lang="en-US" sz="2400" dirty="0" smtClean="0"/>
              <a:t>Aggregate the information of the same user from different OSN sites (learn more about a user)</a:t>
            </a:r>
          </a:p>
          <a:p>
            <a:pPr marL="285750" indent="-285750">
              <a:buFont typeface="Arial"/>
              <a:buChar char="•"/>
            </a:pPr>
            <a:r>
              <a:rPr lang="en-US" sz="2400" dirty="0" smtClean="0"/>
              <a:t>Applications: friend suggestion, point-of-interest recommendation, personalized advertising, …</a:t>
            </a:r>
          </a:p>
          <a:p>
            <a:pPr marL="285750" indent="-285750">
              <a:buFont typeface="Arial"/>
              <a:buChar char="•"/>
            </a:pPr>
            <a:r>
              <a:rPr lang="en-US" sz="2400" dirty="0" smtClean="0"/>
              <a:t>Example: gender-based analysis of Twitter</a:t>
            </a:r>
            <a:endParaRPr lang="en-US" sz="2000" dirty="0"/>
          </a:p>
        </p:txBody>
      </p:sp>
      <p:sp>
        <p:nvSpPr>
          <p:cNvPr id="9"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16</a:t>
            </a:fld>
            <a:endParaRPr lang="en-US" b="1" dirty="0">
              <a:solidFill>
                <a:srgbClr val="000000"/>
              </a:solidFill>
            </a:endParaRPr>
          </a:p>
        </p:txBody>
      </p:sp>
    </p:spTree>
    <p:extLst>
      <p:ext uri="{BB962C8B-B14F-4D97-AF65-F5344CB8AC3E}">
        <p14:creationId xmlns:p14="http://schemas.microsoft.com/office/powerpoint/2010/main" val="40094786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Gender-based Analysis of Twitter</a:t>
            </a:r>
            <a:endParaRPr lang="en-US" sz="3600" dirty="0"/>
          </a:p>
        </p:txBody>
      </p:sp>
      <p:pic>
        <p:nvPicPr>
          <p:cNvPr id="9" name="Content Placeholder 8"/>
          <p:cNvPicPr>
            <a:picLocks noGrp="1" noChangeAspect="1"/>
          </p:cNvPicPr>
          <p:nvPr>
            <p:ph sz="half" idx="1"/>
          </p:nvPr>
        </p:nvPicPr>
        <p:blipFill>
          <a:blip r:embed="rId3"/>
          <a:srcRect t="-20253" b="-20253"/>
          <a:stretch>
            <a:fillRect/>
          </a:stretch>
        </p:blipFill>
        <p:spPr/>
      </p:pic>
      <p:pic>
        <p:nvPicPr>
          <p:cNvPr id="8" name="Content Placeholder 7"/>
          <p:cNvPicPr>
            <a:picLocks noGrp="1" noChangeAspect="1"/>
          </p:cNvPicPr>
          <p:nvPr>
            <p:ph sz="half" idx="2"/>
          </p:nvPr>
        </p:nvPicPr>
        <p:blipFill>
          <a:blip r:embed="rId4"/>
          <a:srcRect t="-20535" b="-20535"/>
          <a:stretch>
            <a:fillRect/>
          </a:stretch>
        </p:blipFill>
        <p:spPr/>
      </p:pic>
      <p:sp>
        <p:nvSpPr>
          <p:cNvPr id="4" name="Slide Number Placeholder 3"/>
          <p:cNvSpPr>
            <a:spLocks noGrp="1"/>
          </p:cNvSpPr>
          <p:nvPr>
            <p:ph type="sldNum" sz="quarter" idx="12"/>
          </p:nvPr>
        </p:nvSpPr>
        <p:spPr/>
        <p:txBody>
          <a:bodyPr/>
          <a:lstStyle/>
          <a:p>
            <a:fld id="{88D914D8-A6A9-DF4C-A34D-E5EAC5883DFE}" type="slidenum">
              <a:rPr lang="en-US" b="1" smtClean="0">
                <a:solidFill>
                  <a:srgbClr val="000000"/>
                </a:solidFill>
              </a:rPr>
              <a:t>17</a:t>
            </a:fld>
            <a:endParaRPr lang="en-US" b="1" dirty="0">
              <a:solidFill>
                <a:srgbClr val="000000"/>
              </a:solidFill>
            </a:endParaRPr>
          </a:p>
        </p:txBody>
      </p:sp>
      <p:pic>
        <p:nvPicPr>
          <p:cNvPr id="10" name="Picture 9"/>
          <p:cNvPicPr>
            <a:picLocks noChangeAspect="1"/>
          </p:cNvPicPr>
          <p:nvPr/>
        </p:nvPicPr>
        <p:blipFill>
          <a:blip r:embed="rId5"/>
          <a:stretch>
            <a:fillRect/>
          </a:stretch>
        </p:blipFill>
        <p:spPr>
          <a:xfrm>
            <a:off x="6200234" y="1436312"/>
            <a:ext cx="1135017" cy="829435"/>
          </a:xfrm>
          <a:prstGeom prst="rect">
            <a:avLst/>
          </a:prstGeom>
        </p:spPr>
      </p:pic>
      <p:pic>
        <p:nvPicPr>
          <p:cNvPr id="11" name="Picture 10"/>
          <p:cNvPicPr>
            <a:picLocks noChangeAspect="1"/>
          </p:cNvPicPr>
          <p:nvPr/>
        </p:nvPicPr>
        <p:blipFill>
          <a:blip r:embed="rId6"/>
          <a:stretch>
            <a:fillRect/>
          </a:stretch>
        </p:blipFill>
        <p:spPr>
          <a:xfrm>
            <a:off x="955134" y="1618874"/>
            <a:ext cx="3506169" cy="492392"/>
          </a:xfrm>
          <a:prstGeom prst="rect">
            <a:avLst/>
          </a:prstGeom>
        </p:spPr>
      </p:pic>
      <p:sp>
        <p:nvSpPr>
          <p:cNvPr id="3" name="TextBox 2"/>
          <p:cNvSpPr txBox="1"/>
          <p:nvPr/>
        </p:nvSpPr>
        <p:spPr>
          <a:xfrm>
            <a:off x="938425" y="5765482"/>
            <a:ext cx="3467616" cy="369332"/>
          </a:xfrm>
          <a:prstGeom prst="rect">
            <a:avLst/>
          </a:prstGeom>
          <a:noFill/>
        </p:spPr>
        <p:txBody>
          <a:bodyPr wrap="none" rtlCol="0">
            <a:spAutoFit/>
          </a:bodyPr>
          <a:lstStyle/>
          <a:p>
            <a:r>
              <a:rPr lang="en-US" b="1" dirty="0" smtClean="0">
                <a:solidFill>
                  <a:srgbClr val="0000FF"/>
                </a:solidFill>
              </a:rPr>
              <a:t>Female users publish more tweets</a:t>
            </a:r>
            <a:endParaRPr lang="en-US" b="1" dirty="0">
              <a:solidFill>
                <a:srgbClr val="0000FF"/>
              </a:solidFill>
            </a:endParaRPr>
          </a:p>
        </p:txBody>
      </p:sp>
      <p:sp>
        <p:nvSpPr>
          <p:cNvPr id="6" name="TextBox 5"/>
          <p:cNvSpPr txBox="1"/>
          <p:nvPr/>
        </p:nvSpPr>
        <p:spPr>
          <a:xfrm>
            <a:off x="5079535" y="5782194"/>
            <a:ext cx="3692689" cy="369332"/>
          </a:xfrm>
          <a:prstGeom prst="rect">
            <a:avLst/>
          </a:prstGeom>
          <a:noFill/>
        </p:spPr>
        <p:txBody>
          <a:bodyPr wrap="square" rtlCol="0">
            <a:spAutoFit/>
          </a:bodyPr>
          <a:lstStyle/>
          <a:p>
            <a:r>
              <a:rPr lang="en-US" b="1" dirty="0" smtClean="0">
                <a:solidFill>
                  <a:srgbClr val="FF0000"/>
                </a:solidFill>
              </a:rPr>
              <a:t>Male users are involved in more lists</a:t>
            </a:r>
            <a:endParaRPr lang="en-US" b="1" dirty="0">
              <a:solidFill>
                <a:srgbClr val="FF0000"/>
              </a:solidFill>
            </a:endParaRPr>
          </a:p>
        </p:txBody>
      </p:sp>
    </p:spTree>
    <p:extLst>
      <p:ext uri="{BB962C8B-B14F-4D97-AF65-F5344CB8AC3E}">
        <p14:creationId xmlns:p14="http://schemas.microsoft.com/office/powerpoint/2010/main" val="25223420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Gender-based Analysis of Twitter (cont.)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75758267"/>
              </p:ext>
            </p:extLst>
          </p:nvPr>
        </p:nvGraphicFramePr>
        <p:xfrm>
          <a:off x="457200" y="2802468"/>
          <a:ext cx="8229600" cy="11125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URL</a:t>
                      </a:r>
                      <a:endParaRPr lang="en-US" dirty="0"/>
                    </a:p>
                  </a:txBody>
                  <a:tcPr/>
                </a:tc>
                <a:tc>
                  <a:txBody>
                    <a:bodyPr/>
                    <a:lstStyle/>
                    <a:p>
                      <a:r>
                        <a:rPr lang="en-US" dirty="0" smtClean="0"/>
                        <a:t>Description</a:t>
                      </a:r>
                      <a:endParaRPr lang="en-US" dirty="0"/>
                    </a:p>
                  </a:txBody>
                  <a:tcPr/>
                </a:tc>
                <a:tc>
                  <a:txBody>
                    <a:bodyPr/>
                    <a:lstStyle/>
                    <a:p>
                      <a:r>
                        <a:rPr lang="en-US" dirty="0" smtClean="0"/>
                        <a:t>Location</a:t>
                      </a:r>
                      <a:endParaRPr lang="en-US" dirty="0"/>
                    </a:p>
                  </a:txBody>
                  <a:tcPr/>
                </a:tc>
              </a:tr>
              <a:tr h="370840">
                <a:tc>
                  <a:txBody>
                    <a:bodyPr/>
                    <a:lstStyle/>
                    <a:p>
                      <a:r>
                        <a:rPr lang="en-US" dirty="0" smtClean="0"/>
                        <a:t>Male</a:t>
                      </a:r>
                      <a:endParaRPr lang="en-US" dirty="0"/>
                    </a:p>
                  </a:txBody>
                  <a:tcPr/>
                </a:tc>
                <a:tc>
                  <a:txBody>
                    <a:bodyPr/>
                    <a:lstStyle/>
                    <a:p>
                      <a:r>
                        <a:rPr lang="en-US" dirty="0" smtClean="0"/>
                        <a:t>32.07%</a:t>
                      </a:r>
                      <a:endParaRPr lang="en-US" dirty="0"/>
                    </a:p>
                  </a:txBody>
                  <a:tcPr/>
                </a:tc>
                <a:tc>
                  <a:txBody>
                    <a:bodyPr/>
                    <a:lstStyle/>
                    <a:p>
                      <a:r>
                        <a:rPr lang="en-US" dirty="0" smtClean="0"/>
                        <a:t>62.82%</a:t>
                      </a:r>
                      <a:endParaRPr lang="en-US" dirty="0"/>
                    </a:p>
                  </a:txBody>
                  <a:tcPr/>
                </a:tc>
                <a:tc>
                  <a:txBody>
                    <a:bodyPr/>
                    <a:lstStyle/>
                    <a:p>
                      <a:r>
                        <a:rPr lang="en-US" dirty="0" smtClean="0"/>
                        <a:t>56.87%</a:t>
                      </a:r>
                      <a:endParaRPr lang="en-US" dirty="0"/>
                    </a:p>
                  </a:txBody>
                  <a:tcPr/>
                </a:tc>
              </a:tr>
              <a:tr h="370840">
                <a:tc>
                  <a:txBody>
                    <a:bodyPr/>
                    <a:lstStyle/>
                    <a:p>
                      <a:r>
                        <a:rPr lang="en-US" dirty="0" smtClean="0"/>
                        <a:t>Female</a:t>
                      </a:r>
                      <a:endParaRPr lang="en-US" dirty="0"/>
                    </a:p>
                  </a:txBody>
                  <a:tcPr/>
                </a:tc>
                <a:tc>
                  <a:txBody>
                    <a:bodyPr/>
                    <a:lstStyle/>
                    <a:p>
                      <a:r>
                        <a:rPr lang="en-US" dirty="0" smtClean="0"/>
                        <a:t>25.02%</a:t>
                      </a:r>
                      <a:endParaRPr lang="en-US" dirty="0"/>
                    </a:p>
                  </a:txBody>
                  <a:tcPr/>
                </a:tc>
                <a:tc>
                  <a:txBody>
                    <a:bodyPr/>
                    <a:lstStyle/>
                    <a:p>
                      <a:r>
                        <a:rPr lang="en-US" dirty="0" smtClean="0"/>
                        <a:t>64.73%</a:t>
                      </a:r>
                      <a:endParaRPr lang="en-US" dirty="0"/>
                    </a:p>
                  </a:txBody>
                  <a:tcPr/>
                </a:tc>
                <a:tc>
                  <a:txBody>
                    <a:bodyPr/>
                    <a:lstStyle/>
                    <a:p>
                      <a:r>
                        <a:rPr lang="en-US" dirty="0" smtClean="0"/>
                        <a:t>57.35%</a:t>
                      </a:r>
                      <a:endParaRPr lang="en-US" dirty="0"/>
                    </a:p>
                  </a:txBody>
                  <a:tcPr/>
                </a:tc>
              </a:tr>
            </a:tbl>
          </a:graphicData>
        </a:graphic>
      </p:graphicFrame>
      <p:sp>
        <p:nvSpPr>
          <p:cNvPr id="8" name="TextBox 7"/>
          <p:cNvSpPr txBox="1"/>
          <p:nvPr/>
        </p:nvSpPr>
        <p:spPr>
          <a:xfrm>
            <a:off x="2709333" y="2404533"/>
            <a:ext cx="3372137" cy="400110"/>
          </a:xfrm>
          <a:prstGeom prst="rect">
            <a:avLst/>
          </a:prstGeom>
          <a:noFill/>
        </p:spPr>
        <p:txBody>
          <a:bodyPr wrap="none" rtlCol="0">
            <a:spAutoFit/>
          </a:bodyPr>
          <a:lstStyle/>
          <a:p>
            <a:r>
              <a:rPr lang="en-US" sz="2000" b="1" dirty="0" smtClean="0"/>
              <a:t>The Use of Optional Fields (%)</a:t>
            </a:r>
            <a:endParaRPr lang="en-US" sz="2000" b="1" dirty="0"/>
          </a:p>
        </p:txBody>
      </p:sp>
      <p:sp>
        <p:nvSpPr>
          <p:cNvPr id="9" name="TextBox 8"/>
          <p:cNvSpPr txBox="1"/>
          <p:nvPr/>
        </p:nvSpPr>
        <p:spPr>
          <a:xfrm>
            <a:off x="914400" y="4741334"/>
            <a:ext cx="7467600" cy="1846659"/>
          </a:xfrm>
          <a:prstGeom prst="rect">
            <a:avLst/>
          </a:prstGeom>
          <a:noFill/>
        </p:spPr>
        <p:txBody>
          <a:bodyPr wrap="square" rtlCol="0">
            <a:spAutoFit/>
          </a:bodyPr>
          <a:lstStyle/>
          <a:p>
            <a:pPr marL="342900" indent="-342900">
              <a:buFont typeface="Wingdings" charset="2"/>
              <a:buChar char="q"/>
            </a:pPr>
            <a:r>
              <a:rPr lang="en-US" sz="2400" dirty="0"/>
              <a:t>Male users have a higher probability to add </a:t>
            </a:r>
            <a:r>
              <a:rPr lang="en-US" sz="2400" dirty="0" smtClean="0"/>
              <a:t>a URL</a:t>
            </a:r>
          </a:p>
          <a:p>
            <a:pPr marL="342900" indent="-342900">
              <a:buFont typeface="Wingdings" charset="2"/>
              <a:buChar char="q"/>
            </a:pPr>
            <a:r>
              <a:rPr lang="en-US" sz="2400" dirty="0" smtClean="0"/>
              <a:t>Both </a:t>
            </a:r>
            <a:r>
              <a:rPr lang="en-US" sz="2400" dirty="0"/>
              <a:t>male and female users have a nearly </a:t>
            </a:r>
            <a:r>
              <a:rPr lang="en-US" sz="2400" dirty="0" smtClean="0"/>
              <a:t>63% </a:t>
            </a:r>
            <a:r>
              <a:rPr lang="en-US" sz="2400" dirty="0"/>
              <a:t>probability of adding a description, and a nearly </a:t>
            </a:r>
            <a:r>
              <a:rPr lang="en-US" sz="2400" dirty="0" smtClean="0"/>
              <a:t>57% </a:t>
            </a:r>
            <a:r>
              <a:rPr lang="en-US" sz="2400" dirty="0"/>
              <a:t>probability to add the location information.</a:t>
            </a:r>
          </a:p>
          <a:p>
            <a:endParaRPr lang="en-US" dirty="0"/>
          </a:p>
        </p:txBody>
      </p:sp>
      <p:sp>
        <p:nvSpPr>
          <p:cNvPr id="10"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18</a:t>
            </a:fld>
            <a:endParaRPr lang="en-US" b="1" dirty="0">
              <a:solidFill>
                <a:srgbClr val="000000"/>
              </a:solidFill>
            </a:endParaRPr>
          </a:p>
        </p:txBody>
      </p:sp>
    </p:spTree>
    <p:extLst>
      <p:ext uri="{BB962C8B-B14F-4D97-AF65-F5344CB8AC3E}">
        <p14:creationId xmlns:p14="http://schemas.microsoft.com/office/powerpoint/2010/main" val="28850611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Cross-OSN linking papers</a:t>
            </a:r>
          </a:p>
          <a:p>
            <a:pPr lvl="1"/>
            <a:r>
              <a:rPr lang="en-US" dirty="0" err="1" smtClean="0"/>
              <a:t>Ottoni</a:t>
            </a:r>
            <a:r>
              <a:rPr lang="en-US" dirty="0" smtClean="0"/>
              <a:t> et al. </a:t>
            </a:r>
            <a:r>
              <a:rPr lang="en-US" sz="2600" dirty="0" smtClean="0"/>
              <a:t>[ICWSM 2014]</a:t>
            </a:r>
            <a:r>
              <a:rPr lang="en-US" dirty="0" smtClean="0"/>
              <a:t>: </a:t>
            </a:r>
            <a:r>
              <a:rPr lang="en-US" dirty="0" err="1" smtClean="0"/>
              <a:t>Pinterest</a:t>
            </a:r>
            <a:r>
              <a:rPr lang="en-US" dirty="0" smtClean="0"/>
              <a:t>-Twitter linking</a:t>
            </a:r>
          </a:p>
          <a:p>
            <a:pPr lvl="1"/>
            <a:r>
              <a:rPr lang="en-US" dirty="0" smtClean="0"/>
              <a:t>Chen et al. </a:t>
            </a:r>
            <a:r>
              <a:rPr lang="en-US" sz="2600" dirty="0" smtClean="0"/>
              <a:t>[WOSN 2012]</a:t>
            </a:r>
            <a:r>
              <a:rPr lang="en-US" dirty="0" smtClean="0"/>
              <a:t>: Google+</a:t>
            </a:r>
          </a:p>
          <a:p>
            <a:pPr lvl="1"/>
            <a:r>
              <a:rPr lang="en-US" dirty="0" smtClean="0"/>
              <a:t>Both of </a:t>
            </a:r>
            <a:r>
              <a:rPr lang="en-US" dirty="0"/>
              <a:t>them used </a:t>
            </a:r>
            <a:r>
              <a:rPr lang="en-US" u="sng" dirty="0" smtClean="0"/>
              <a:t>biased</a:t>
            </a:r>
            <a:r>
              <a:rPr lang="en-US" dirty="0" smtClean="0"/>
              <a:t> </a:t>
            </a:r>
            <a:r>
              <a:rPr lang="en-US" dirty="0"/>
              <a:t>sampling </a:t>
            </a:r>
            <a:r>
              <a:rPr lang="en-US" dirty="0" smtClean="0"/>
              <a:t>methods, while our study is based on the entire Foursquare user population</a:t>
            </a:r>
          </a:p>
          <a:p>
            <a:r>
              <a:rPr lang="en-US" dirty="0" smtClean="0"/>
              <a:t>Wang et al. </a:t>
            </a:r>
            <a:r>
              <a:rPr lang="en-US" sz="2600" dirty="0" smtClean="0"/>
              <a:t>[IEEE Internet Computing, 2014]</a:t>
            </a:r>
            <a:r>
              <a:rPr lang="en-US" dirty="0" smtClean="0"/>
              <a:t> compared a series of user activities across Foursquare, Facebook, and Twitter</a:t>
            </a:r>
          </a:p>
          <a:p>
            <a:pPr lvl="1"/>
            <a:r>
              <a:rPr lang="en-US" dirty="0" smtClean="0"/>
              <a:t>We focus on the cross-site linking function</a:t>
            </a:r>
          </a:p>
          <a:p>
            <a:r>
              <a:rPr lang="en-US" dirty="0" err="1" smtClean="0"/>
              <a:t>Goga</a:t>
            </a:r>
            <a:r>
              <a:rPr lang="en-US" dirty="0" smtClean="0"/>
              <a:t> et al. </a:t>
            </a:r>
            <a:r>
              <a:rPr lang="en-US" sz="2600" dirty="0" smtClean="0"/>
              <a:t>[WWW 2013]</a:t>
            </a:r>
            <a:r>
              <a:rPr lang="en-US" dirty="0" smtClean="0"/>
              <a:t>, Liu et al. </a:t>
            </a:r>
            <a:r>
              <a:rPr lang="en-US" sz="2600" dirty="0" smtClean="0"/>
              <a:t>[SIGMOD 2014] </a:t>
            </a:r>
            <a:r>
              <a:rPr lang="en-US" dirty="0" smtClean="0"/>
              <a:t>investigated how to identify  accounts on different </a:t>
            </a:r>
            <a:r>
              <a:rPr lang="en-US" dirty="0"/>
              <a:t>O</a:t>
            </a:r>
            <a:r>
              <a:rPr lang="en-US" dirty="0" smtClean="0"/>
              <a:t>SNs that all are owned by the same user</a:t>
            </a:r>
          </a:p>
          <a:p>
            <a:pPr lvl="1"/>
            <a:r>
              <a:rPr lang="en-US" dirty="0" smtClean="0"/>
              <a:t>Useful for the OSN sites which do not support the cross-site linking function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19</a:t>
            </a:fld>
            <a:endParaRPr lang="en-US" b="1" dirty="0">
              <a:solidFill>
                <a:srgbClr val="000000"/>
              </a:solidFill>
            </a:endParaRPr>
          </a:p>
        </p:txBody>
      </p:sp>
    </p:spTree>
    <p:extLst>
      <p:ext uri="{BB962C8B-B14F-4D97-AF65-F5344CB8AC3E}">
        <p14:creationId xmlns:p14="http://schemas.microsoft.com/office/powerpoint/2010/main" val="11860369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686800" cy="5121275"/>
          </a:xfrm>
        </p:spPr>
        <p:txBody>
          <a:bodyPr>
            <a:normAutofit fontScale="40000" lnSpcReduction="20000"/>
          </a:bodyPr>
          <a:lstStyle/>
          <a:p>
            <a:r>
              <a:rPr lang="en-US" sz="7000" dirty="0" smtClean="0"/>
              <a:t>A number of OSN sites with different functionality</a:t>
            </a:r>
          </a:p>
          <a:p>
            <a:endParaRPr lang="en-US" sz="5100" dirty="0"/>
          </a:p>
          <a:p>
            <a:endParaRPr lang="en-US" sz="5100" dirty="0" smtClean="0"/>
          </a:p>
          <a:p>
            <a:pPr marL="0" indent="0">
              <a:buNone/>
            </a:pPr>
            <a:endParaRPr lang="en-US" sz="3600" dirty="0"/>
          </a:p>
          <a:p>
            <a:endParaRPr lang="en-US" sz="5100" dirty="0" smtClean="0"/>
          </a:p>
          <a:p>
            <a:endParaRPr lang="en-US" sz="5100" dirty="0"/>
          </a:p>
          <a:p>
            <a:endParaRPr lang="en-US" sz="5100" dirty="0" smtClean="0"/>
          </a:p>
          <a:p>
            <a:endParaRPr lang="en-US" sz="5100" dirty="0"/>
          </a:p>
          <a:p>
            <a:endParaRPr lang="en-US" sz="5100" dirty="0" smtClean="0"/>
          </a:p>
          <a:p>
            <a:endParaRPr lang="en-US" sz="5100" dirty="0" smtClean="0"/>
          </a:p>
          <a:p>
            <a:endParaRPr lang="en-US" sz="5100" dirty="0" smtClean="0"/>
          </a:p>
          <a:p>
            <a:endParaRPr lang="en-US" sz="7400" dirty="0" smtClean="0"/>
          </a:p>
          <a:p>
            <a:r>
              <a:rPr lang="en-US" sz="7000" dirty="0" smtClean="0"/>
              <a:t>It </a:t>
            </a:r>
            <a:r>
              <a:rPr lang="en-US" sz="7000" dirty="0"/>
              <a:t>is quite common for an individual user to have multiple accounts on different OSN sites</a:t>
            </a:r>
            <a:r>
              <a:rPr lang="en-US" sz="7000" dirty="0" smtClean="0"/>
              <a:t>.</a:t>
            </a:r>
          </a:p>
          <a:p>
            <a:pPr lvl="1"/>
            <a:r>
              <a:rPr lang="en-US" sz="4700" dirty="0" smtClean="0"/>
              <a:t>How to efficiently </a:t>
            </a:r>
            <a:r>
              <a:rPr lang="en-US" sz="4700" dirty="0"/>
              <a:t>m</a:t>
            </a:r>
            <a:r>
              <a:rPr lang="en-US" sz="4700" dirty="0" smtClean="0"/>
              <a:t>anage accounts on different OSNs?</a:t>
            </a:r>
          </a:p>
        </p:txBody>
      </p:sp>
      <p:pic>
        <p:nvPicPr>
          <p:cNvPr id="4" name="Picture 3"/>
          <p:cNvPicPr>
            <a:picLocks noChangeAspect="1"/>
          </p:cNvPicPr>
          <p:nvPr/>
        </p:nvPicPr>
        <p:blipFill>
          <a:blip r:embed="rId3"/>
          <a:stretch>
            <a:fillRect/>
          </a:stretch>
        </p:blipFill>
        <p:spPr>
          <a:xfrm>
            <a:off x="2301655" y="2200031"/>
            <a:ext cx="1043972" cy="1043972"/>
          </a:xfrm>
          <a:prstGeom prst="rect">
            <a:avLst/>
          </a:prstGeom>
        </p:spPr>
      </p:pic>
      <p:pic>
        <p:nvPicPr>
          <p:cNvPr id="5" name="Picture 4"/>
          <p:cNvPicPr>
            <a:picLocks noChangeAspect="1"/>
          </p:cNvPicPr>
          <p:nvPr/>
        </p:nvPicPr>
        <p:blipFill>
          <a:blip r:embed="rId4"/>
          <a:stretch>
            <a:fillRect/>
          </a:stretch>
        </p:blipFill>
        <p:spPr>
          <a:xfrm>
            <a:off x="4717324" y="2149005"/>
            <a:ext cx="1067551" cy="1067551"/>
          </a:xfrm>
          <a:prstGeom prst="rect">
            <a:avLst/>
          </a:prstGeom>
        </p:spPr>
      </p:pic>
      <p:pic>
        <p:nvPicPr>
          <p:cNvPr id="7" name="Picture 6"/>
          <p:cNvPicPr>
            <a:picLocks noChangeAspect="1"/>
          </p:cNvPicPr>
          <p:nvPr/>
        </p:nvPicPr>
        <p:blipFill>
          <a:blip r:embed="rId5"/>
          <a:stretch>
            <a:fillRect/>
          </a:stretch>
        </p:blipFill>
        <p:spPr>
          <a:xfrm>
            <a:off x="2213277" y="3847461"/>
            <a:ext cx="1094998" cy="1094998"/>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2</a:t>
            </a:fld>
            <a:endParaRPr lang="en-US" b="1" dirty="0">
              <a:solidFill>
                <a:srgbClr val="000000"/>
              </a:solidFill>
            </a:endParaRPr>
          </a:p>
        </p:txBody>
      </p:sp>
      <p:pic>
        <p:nvPicPr>
          <p:cNvPr id="9" name="Picture 8"/>
          <p:cNvPicPr>
            <a:picLocks noChangeAspect="1"/>
          </p:cNvPicPr>
          <p:nvPr/>
        </p:nvPicPr>
        <p:blipFill>
          <a:blip r:embed="rId6"/>
          <a:stretch>
            <a:fillRect/>
          </a:stretch>
        </p:blipFill>
        <p:spPr>
          <a:xfrm>
            <a:off x="4782322" y="3807516"/>
            <a:ext cx="1016000" cy="1219200"/>
          </a:xfrm>
          <a:prstGeom prst="rect">
            <a:avLst/>
          </a:prstGeom>
        </p:spPr>
      </p:pic>
      <p:sp>
        <p:nvSpPr>
          <p:cNvPr id="6" name="TextBox 5"/>
          <p:cNvSpPr txBox="1"/>
          <p:nvPr/>
        </p:nvSpPr>
        <p:spPr>
          <a:xfrm>
            <a:off x="1747765" y="3323975"/>
            <a:ext cx="2095445" cy="369332"/>
          </a:xfrm>
          <a:prstGeom prst="rect">
            <a:avLst/>
          </a:prstGeom>
          <a:noFill/>
        </p:spPr>
        <p:txBody>
          <a:bodyPr wrap="none" rtlCol="0">
            <a:spAutoFit/>
          </a:bodyPr>
          <a:lstStyle/>
          <a:p>
            <a:r>
              <a:rPr lang="en-US" dirty="0" smtClean="0"/>
              <a:t>Interact with friends</a:t>
            </a:r>
            <a:endParaRPr lang="en-US" dirty="0"/>
          </a:p>
        </p:txBody>
      </p:sp>
      <p:sp>
        <p:nvSpPr>
          <p:cNvPr id="11" name="TextBox 10"/>
          <p:cNvSpPr txBox="1"/>
          <p:nvPr/>
        </p:nvSpPr>
        <p:spPr>
          <a:xfrm>
            <a:off x="4183865" y="3323975"/>
            <a:ext cx="2133918" cy="369332"/>
          </a:xfrm>
          <a:prstGeom prst="rect">
            <a:avLst/>
          </a:prstGeom>
          <a:noFill/>
        </p:spPr>
        <p:txBody>
          <a:bodyPr wrap="none" rtlCol="0">
            <a:spAutoFit/>
          </a:bodyPr>
          <a:lstStyle/>
          <a:p>
            <a:r>
              <a:rPr lang="en-US" dirty="0" smtClean="0"/>
              <a:t>Share breaking news</a:t>
            </a:r>
            <a:endParaRPr lang="en-US" dirty="0"/>
          </a:p>
        </p:txBody>
      </p:sp>
      <p:sp>
        <p:nvSpPr>
          <p:cNvPr id="12" name="TextBox 11"/>
          <p:cNvSpPr txBox="1"/>
          <p:nvPr/>
        </p:nvSpPr>
        <p:spPr>
          <a:xfrm>
            <a:off x="2162244" y="4925526"/>
            <a:ext cx="1168521" cy="369332"/>
          </a:xfrm>
          <a:prstGeom prst="rect">
            <a:avLst/>
          </a:prstGeom>
          <a:noFill/>
        </p:spPr>
        <p:txBody>
          <a:bodyPr wrap="none" rtlCol="0">
            <a:spAutoFit/>
          </a:bodyPr>
          <a:lstStyle/>
          <a:p>
            <a:r>
              <a:rPr lang="en-US" dirty="0" smtClean="0"/>
              <a:t>Job search</a:t>
            </a:r>
            <a:endParaRPr lang="en-US" dirty="0"/>
          </a:p>
        </p:txBody>
      </p:sp>
      <p:sp>
        <p:nvSpPr>
          <p:cNvPr id="13" name="TextBox 12"/>
          <p:cNvSpPr txBox="1"/>
          <p:nvPr/>
        </p:nvSpPr>
        <p:spPr>
          <a:xfrm>
            <a:off x="3683275" y="4904559"/>
            <a:ext cx="3443483" cy="369332"/>
          </a:xfrm>
          <a:prstGeom prst="rect">
            <a:avLst/>
          </a:prstGeom>
          <a:noFill/>
        </p:spPr>
        <p:txBody>
          <a:bodyPr wrap="none" rtlCol="0">
            <a:spAutoFit/>
          </a:bodyPr>
          <a:lstStyle/>
          <a:p>
            <a:r>
              <a:rPr lang="en-US" dirty="0" smtClean="0"/>
              <a:t>Location-centric social interactions</a:t>
            </a:r>
            <a:endParaRPr lang="en-US" dirty="0"/>
          </a:p>
        </p:txBody>
      </p:sp>
    </p:spTree>
    <p:extLst>
      <p:ext uri="{BB962C8B-B14F-4D97-AF65-F5344CB8AC3E}">
        <p14:creationId xmlns:p14="http://schemas.microsoft.com/office/powerpoint/2010/main" val="34520191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About 60% </a:t>
            </a:r>
            <a:r>
              <a:rPr lang="en-US" dirty="0"/>
              <a:t>of Foursquare users have enabled the cross-site linking </a:t>
            </a:r>
            <a:r>
              <a:rPr lang="en-US" dirty="0" smtClean="0"/>
              <a:t>function, and these </a:t>
            </a:r>
            <a:r>
              <a:rPr lang="en-US" dirty="0"/>
              <a:t>users are more active than other </a:t>
            </a:r>
            <a:r>
              <a:rPr lang="en-US" dirty="0" smtClean="0"/>
              <a:t>users</a:t>
            </a:r>
            <a:endParaRPr lang="en-US" dirty="0"/>
          </a:p>
          <a:p>
            <a:r>
              <a:rPr lang="en-US" dirty="0" smtClean="0"/>
              <a:t>Adding </a:t>
            </a:r>
            <a:r>
              <a:rPr lang="en-US" dirty="0"/>
              <a:t>contents to </a:t>
            </a:r>
            <a:r>
              <a:rPr lang="en-US" u="sng" dirty="0"/>
              <a:t>an optional field</a:t>
            </a:r>
            <a:r>
              <a:rPr lang="en-US" dirty="0"/>
              <a:t> </a:t>
            </a:r>
            <a:r>
              <a:rPr lang="en-US" dirty="0" smtClean="0"/>
              <a:t>indicates </a:t>
            </a:r>
            <a:r>
              <a:rPr lang="en-US" dirty="0"/>
              <a:t>a higher probability of activating the cross-site linking </a:t>
            </a:r>
            <a:r>
              <a:rPr lang="en-US" dirty="0" smtClean="0"/>
              <a:t>function</a:t>
            </a:r>
            <a:endParaRPr lang="en-US" dirty="0"/>
          </a:p>
          <a:p>
            <a:r>
              <a:rPr lang="en-US" dirty="0" smtClean="0"/>
              <a:t>If </a:t>
            </a:r>
            <a:r>
              <a:rPr lang="en-US" dirty="0"/>
              <a:t>a Foursquare </a:t>
            </a:r>
            <a:r>
              <a:rPr lang="en-US" dirty="0" smtClean="0"/>
              <a:t>user </a:t>
            </a:r>
            <a:r>
              <a:rPr lang="en-US" dirty="0"/>
              <a:t>has linked his account to Facebook, he will have a high chance to provide </a:t>
            </a:r>
            <a:r>
              <a:rPr lang="en-US" u="sng" dirty="0"/>
              <a:t>consistent information</a:t>
            </a:r>
            <a:r>
              <a:rPr lang="en-US" dirty="0"/>
              <a:t> to both Foursquare and </a:t>
            </a:r>
            <a:r>
              <a:rPr lang="en-US" dirty="0" smtClean="0"/>
              <a:t>Facebook</a:t>
            </a:r>
            <a:endParaRPr lang="en-US" dirty="0"/>
          </a:p>
          <a:p>
            <a:r>
              <a:rPr lang="en-US" dirty="0" smtClean="0"/>
              <a:t>The </a:t>
            </a:r>
            <a:r>
              <a:rPr lang="en-US" dirty="0"/>
              <a:t>use of </a:t>
            </a:r>
            <a:r>
              <a:rPr lang="en-US" u="sng" dirty="0"/>
              <a:t>cross-site information aggregation</a:t>
            </a:r>
            <a:r>
              <a:rPr lang="en-US" dirty="0"/>
              <a:t> helps us investigate the gender difference in using </a:t>
            </a:r>
            <a:r>
              <a:rPr lang="en-US" dirty="0" smtClean="0"/>
              <a:t>Twitter </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20</a:t>
            </a:fld>
            <a:endParaRPr lang="en-US" b="1" dirty="0">
              <a:solidFill>
                <a:srgbClr val="000000"/>
              </a:solidFill>
            </a:endParaRPr>
          </a:p>
        </p:txBody>
      </p:sp>
    </p:spTree>
    <p:extLst>
      <p:ext uri="{BB962C8B-B14F-4D97-AF65-F5344CB8AC3E}">
        <p14:creationId xmlns:p14="http://schemas.microsoft.com/office/powerpoint/2010/main" val="2476325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Investigate cross-site links among more mainstream OSN sites</a:t>
            </a:r>
          </a:p>
          <a:p>
            <a:pPr lvl="1"/>
            <a:r>
              <a:rPr lang="en-US" dirty="0" smtClean="0"/>
              <a:t>Discover general patterns to characterize cross-OSN links</a:t>
            </a:r>
          </a:p>
          <a:p>
            <a:r>
              <a:rPr lang="en-US" dirty="0" smtClean="0"/>
              <a:t>A volunteer-based study </a:t>
            </a:r>
          </a:p>
          <a:p>
            <a:pPr lvl="1"/>
            <a:r>
              <a:rPr lang="en-US" dirty="0" smtClean="0"/>
              <a:t>Access the non-publicly viewable data (e.g.: check-in history) </a:t>
            </a:r>
            <a:r>
              <a:rPr lang="en-US" dirty="0" smtClean="0">
                <a:latin typeface="Wingdings"/>
                <a:ea typeface="Wingdings"/>
                <a:cs typeface="Wingdings"/>
                <a:sym typeface="Wingdings"/>
              </a:rPr>
              <a:t></a:t>
            </a:r>
            <a:r>
              <a:rPr lang="en-US" dirty="0">
                <a:sym typeface="Wingdings"/>
              </a:rPr>
              <a:t> </a:t>
            </a:r>
            <a:r>
              <a:rPr lang="en-US" dirty="0" smtClean="0">
                <a:sym typeface="Wingdings"/>
              </a:rPr>
              <a:t>a deeper investigation into cross-site information aggregation</a:t>
            </a:r>
            <a:endParaRPr lang="en-US" dirty="0" smtClean="0"/>
          </a:p>
          <a:p>
            <a:r>
              <a:rPr lang="en-US" dirty="0" smtClean="0"/>
              <a:t>Build practical services/applications based on cross-site links</a:t>
            </a:r>
          </a:p>
          <a:p>
            <a:pPr lvl="1"/>
            <a:r>
              <a:rPr lang="en-US" dirty="0" smtClean="0"/>
              <a:t>Malicious account detection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21</a:t>
            </a:fld>
            <a:endParaRPr lang="en-US" b="1" dirty="0">
              <a:solidFill>
                <a:srgbClr val="000000"/>
              </a:solidFill>
            </a:endParaRPr>
          </a:p>
        </p:txBody>
      </p:sp>
    </p:spTree>
    <p:extLst>
      <p:ext uri="{BB962C8B-B14F-4D97-AF65-F5344CB8AC3E}">
        <p14:creationId xmlns:p14="http://schemas.microsoft.com/office/powerpoint/2010/main" val="4144837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Cross-site Linking</a:t>
            </a:r>
            <a:r>
              <a:rPr lang="en-US" dirty="0"/>
              <a:t> </a:t>
            </a:r>
            <a:r>
              <a:rPr lang="en-US" dirty="0" smtClean="0"/>
              <a:t>Function</a:t>
            </a:r>
            <a:endParaRPr lang="en-US" dirty="0"/>
          </a:p>
        </p:txBody>
      </p:sp>
      <p:pic>
        <p:nvPicPr>
          <p:cNvPr id="4" name="Picture 3"/>
          <p:cNvPicPr>
            <a:picLocks noChangeAspect="1"/>
          </p:cNvPicPr>
          <p:nvPr/>
        </p:nvPicPr>
        <p:blipFill>
          <a:blip r:embed="rId3"/>
          <a:stretch>
            <a:fillRect/>
          </a:stretch>
        </p:blipFill>
        <p:spPr>
          <a:xfrm>
            <a:off x="4361626" y="2919151"/>
            <a:ext cx="4383148" cy="1814336"/>
          </a:xfrm>
          <a:prstGeom prst="rect">
            <a:avLst/>
          </a:prstGeom>
        </p:spPr>
      </p:pic>
      <p:pic>
        <p:nvPicPr>
          <p:cNvPr id="6" name="Picture 5"/>
          <p:cNvPicPr>
            <a:picLocks noChangeAspect="1"/>
          </p:cNvPicPr>
          <p:nvPr/>
        </p:nvPicPr>
        <p:blipFill>
          <a:blip r:embed="rId4"/>
          <a:stretch>
            <a:fillRect/>
          </a:stretch>
        </p:blipFill>
        <p:spPr>
          <a:xfrm>
            <a:off x="284053" y="1730540"/>
            <a:ext cx="3976742" cy="1049418"/>
          </a:xfrm>
          <a:prstGeom prst="rect">
            <a:avLst/>
          </a:prstGeom>
        </p:spPr>
      </p:pic>
      <p:pic>
        <p:nvPicPr>
          <p:cNvPr id="7" name="Picture 6"/>
          <p:cNvPicPr>
            <a:picLocks noChangeAspect="1"/>
          </p:cNvPicPr>
          <p:nvPr/>
        </p:nvPicPr>
        <p:blipFill>
          <a:blip r:embed="rId5"/>
          <a:stretch>
            <a:fillRect/>
          </a:stretch>
        </p:blipFill>
        <p:spPr>
          <a:xfrm>
            <a:off x="5057900" y="2112349"/>
            <a:ext cx="2790403" cy="706530"/>
          </a:xfrm>
          <a:prstGeom prst="rect">
            <a:avLst/>
          </a:prstGeom>
        </p:spPr>
      </p:pic>
      <p:sp>
        <p:nvSpPr>
          <p:cNvPr id="9" name="Rectangle 8"/>
          <p:cNvSpPr/>
          <p:nvPr/>
        </p:nvSpPr>
        <p:spPr>
          <a:xfrm>
            <a:off x="6146005" y="4229408"/>
            <a:ext cx="802032" cy="3008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53429" y="5776575"/>
            <a:ext cx="6466382" cy="646331"/>
          </a:xfrm>
          <a:prstGeom prst="rect">
            <a:avLst/>
          </a:prstGeom>
          <a:noFill/>
        </p:spPr>
        <p:txBody>
          <a:bodyPr wrap="square" rtlCol="0">
            <a:spAutoFit/>
          </a:bodyPr>
          <a:lstStyle/>
          <a:p>
            <a:r>
              <a:rPr lang="en-US" b="1" dirty="0" smtClean="0"/>
              <a:t>The cross-site linking function </a:t>
            </a:r>
            <a:r>
              <a:rPr lang="en-US" b="1" dirty="0"/>
              <a:t>allows a user to link </a:t>
            </a:r>
            <a:r>
              <a:rPr lang="en-US" b="1" dirty="0" smtClean="0"/>
              <a:t>her </a:t>
            </a:r>
            <a:r>
              <a:rPr lang="en-US" b="1" dirty="0"/>
              <a:t>account on one OSN site to </a:t>
            </a:r>
            <a:r>
              <a:rPr lang="en-US" b="1" dirty="0" smtClean="0"/>
              <a:t>her </a:t>
            </a:r>
            <a:r>
              <a:rPr lang="en-US" b="1" dirty="0"/>
              <a:t>accounts on other OSN sites</a:t>
            </a:r>
          </a:p>
        </p:txBody>
      </p:sp>
      <p:sp>
        <p:nvSpPr>
          <p:cNvPr id="11"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3</a:t>
            </a:fld>
            <a:endParaRPr lang="en-US" b="1" dirty="0">
              <a:solidFill>
                <a:srgbClr val="000000"/>
              </a:solidFill>
            </a:endParaRPr>
          </a:p>
        </p:txBody>
      </p:sp>
      <p:pic>
        <p:nvPicPr>
          <p:cNvPr id="3" name="Picture 2"/>
          <p:cNvPicPr>
            <a:picLocks noChangeAspect="1"/>
          </p:cNvPicPr>
          <p:nvPr/>
        </p:nvPicPr>
        <p:blipFill>
          <a:blip r:embed="rId6"/>
          <a:stretch>
            <a:fillRect/>
          </a:stretch>
        </p:blipFill>
        <p:spPr>
          <a:xfrm>
            <a:off x="880533" y="2596873"/>
            <a:ext cx="2573867" cy="3273385"/>
          </a:xfrm>
          <a:prstGeom prst="rect">
            <a:avLst/>
          </a:prstGeom>
        </p:spPr>
      </p:pic>
      <p:sp>
        <p:nvSpPr>
          <p:cNvPr id="8" name="Rectangle 7"/>
          <p:cNvSpPr/>
          <p:nvPr/>
        </p:nvSpPr>
        <p:spPr>
          <a:xfrm>
            <a:off x="1816355" y="5550444"/>
            <a:ext cx="802032" cy="3008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042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Cross-site Linking: Advantages</a:t>
            </a:r>
            <a:endParaRPr lang="en-US" dirty="0"/>
          </a:p>
        </p:txBody>
      </p:sp>
      <p:sp>
        <p:nvSpPr>
          <p:cNvPr id="3" name="Content Placeholder 2"/>
          <p:cNvSpPr>
            <a:spLocks noGrp="1"/>
          </p:cNvSpPr>
          <p:nvPr>
            <p:ph idx="1"/>
          </p:nvPr>
        </p:nvSpPr>
        <p:spPr/>
        <p:txBody>
          <a:bodyPr>
            <a:normAutofit/>
          </a:bodyPr>
          <a:lstStyle/>
          <a:p>
            <a:r>
              <a:rPr lang="en-US" sz="2800" dirty="0" smtClean="0"/>
              <a:t>Make cross-site content posting easy</a:t>
            </a:r>
          </a:p>
          <a:p>
            <a:pPr lvl="1"/>
            <a:r>
              <a:rPr lang="en-US" sz="2000" dirty="0" smtClean="0"/>
              <a:t>Help Foursquare users automatically post tips to Facebook and Twitter</a:t>
            </a:r>
            <a:r>
              <a:rPr lang="en-US" sz="2400" dirty="0" smtClean="0"/>
              <a:t> </a:t>
            </a:r>
            <a:endParaRPr lang="en-US" sz="2400" dirty="0"/>
          </a:p>
          <a:p>
            <a:r>
              <a:rPr lang="en-US" sz="2800" dirty="0" smtClean="0"/>
              <a:t>Avoid repeated efforts in social connection establishment</a:t>
            </a:r>
          </a:p>
          <a:p>
            <a:pPr lvl="1"/>
            <a:r>
              <a:rPr lang="en-US" sz="2000" dirty="0" smtClean="0"/>
              <a:t>Import the contact list from other OSNs</a:t>
            </a:r>
          </a:p>
          <a:p>
            <a:r>
              <a:rPr lang="en-US" sz="2800" dirty="0" smtClean="0"/>
              <a:t>Provide more information of a user</a:t>
            </a:r>
          </a:p>
          <a:p>
            <a:pPr lvl="1"/>
            <a:r>
              <a:rPr lang="en-US" sz="2000" dirty="0" smtClean="0"/>
              <a:t>Visit the linked profiles on other OSNs</a:t>
            </a:r>
          </a:p>
        </p:txBody>
      </p:sp>
      <p:pic>
        <p:nvPicPr>
          <p:cNvPr id="6" name="Picture 5"/>
          <p:cNvPicPr>
            <a:picLocks noChangeAspect="1"/>
          </p:cNvPicPr>
          <p:nvPr/>
        </p:nvPicPr>
        <p:blipFill>
          <a:blip r:embed="rId3"/>
          <a:stretch>
            <a:fillRect/>
          </a:stretch>
        </p:blipFill>
        <p:spPr>
          <a:xfrm>
            <a:off x="2033860" y="5286938"/>
            <a:ext cx="1108439" cy="1108439"/>
          </a:xfrm>
          <a:prstGeom prst="rect">
            <a:avLst/>
          </a:prstGeom>
        </p:spPr>
      </p:pic>
      <p:pic>
        <p:nvPicPr>
          <p:cNvPr id="7" name="Picture 6"/>
          <p:cNvPicPr>
            <a:picLocks noChangeAspect="1"/>
          </p:cNvPicPr>
          <p:nvPr/>
        </p:nvPicPr>
        <p:blipFill>
          <a:blip r:embed="rId4"/>
          <a:stretch>
            <a:fillRect/>
          </a:stretch>
        </p:blipFill>
        <p:spPr>
          <a:xfrm>
            <a:off x="3117656" y="5202867"/>
            <a:ext cx="1245745" cy="1245745"/>
          </a:xfrm>
          <a:prstGeom prst="rect">
            <a:avLst/>
          </a:prstGeom>
        </p:spPr>
      </p:pic>
      <p:pic>
        <p:nvPicPr>
          <p:cNvPr id="8" name="Picture 7"/>
          <p:cNvPicPr>
            <a:picLocks noChangeAspect="1"/>
          </p:cNvPicPr>
          <p:nvPr/>
        </p:nvPicPr>
        <p:blipFill>
          <a:blip r:embed="rId5"/>
          <a:stretch>
            <a:fillRect/>
          </a:stretch>
        </p:blipFill>
        <p:spPr>
          <a:xfrm>
            <a:off x="4430543" y="5300547"/>
            <a:ext cx="1025434" cy="1025434"/>
          </a:xfrm>
          <a:prstGeom prst="rect">
            <a:avLst/>
          </a:prstGeom>
        </p:spPr>
      </p:pic>
      <p:pic>
        <p:nvPicPr>
          <p:cNvPr id="9" name="Picture 8"/>
          <p:cNvPicPr>
            <a:picLocks noChangeAspect="1"/>
          </p:cNvPicPr>
          <p:nvPr/>
        </p:nvPicPr>
        <p:blipFill>
          <a:blip r:embed="rId6"/>
          <a:stretch>
            <a:fillRect/>
          </a:stretch>
        </p:blipFill>
        <p:spPr>
          <a:xfrm>
            <a:off x="5537381" y="5219146"/>
            <a:ext cx="1170527" cy="1170527"/>
          </a:xfrm>
          <a:prstGeom prst="rect">
            <a:avLst/>
          </a:prstGeom>
        </p:spPr>
      </p:pic>
      <p:pic>
        <p:nvPicPr>
          <p:cNvPr id="10" name="Picture 9"/>
          <p:cNvPicPr>
            <a:picLocks noChangeAspect="1"/>
          </p:cNvPicPr>
          <p:nvPr/>
        </p:nvPicPr>
        <p:blipFill>
          <a:blip r:embed="rId7"/>
          <a:stretch>
            <a:fillRect/>
          </a:stretch>
        </p:blipFill>
        <p:spPr>
          <a:xfrm>
            <a:off x="6346554" y="5070356"/>
            <a:ext cx="1908079" cy="1431060"/>
          </a:xfrm>
          <a:prstGeom prst="rect">
            <a:avLst/>
          </a:prstGeom>
        </p:spPr>
      </p:pic>
      <p:sp>
        <p:nvSpPr>
          <p:cNvPr id="11"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4</a:t>
            </a:fld>
            <a:endParaRPr lang="en-US" b="1" dirty="0">
              <a:solidFill>
                <a:srgbClr val="000000"/>
              </a:solidFill>
            </a:endParaRPr>
          </a:p>
        </p:txBody>
      </p:sp>
      <p:pic>
        <p:nvPicPr>
          <p:cNvPr id="13" name="Picture 12"/>
          <p:cNvPicPr>
            <a:picLocks noChangeAspect="1"/>
          </p:cNvPicPr>
          <p:nvPr/>
        </p:nvPicPr>
        <p:blipFill>
          <a:blip r:embed="rId8"/>
          <a:stretch>
            <a:fillRect/>
          </a:stretch>
        </p:blipFill>
        <p:spPr>
          <a:xfrm>
            <a:off x="1120104" y="5287457"/>
            <a:ext cx="1016000" cy="1219200"/>
          </a:xfrm>
          <a:prstGeom prst="rect">
            <a:avLst/>
          </a:prstGeom>
        </p:spPr>
      </p:pic>
    </p:spTree>
    <p:extLst>
      <p:ext uri="{BB962C8B-B14F-4D97-AF65-F5344CB8AC3E}">
        <p14:creationId xmlns:p14="http://schemas.microsoft.com/office/powerpoint/2010/main" val="1970581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Foursquare?</a:t>
            </a:r>
            <a:endParaRPr lang="en-US" dirty="0"/>
          </a:p>
        </p:txBody>
      </p:sp>
      <p:sp>
        <p:nvSpPr>
          <p:cNvPr id="3" name="Content Placeholder 2"/>
          <p:cNvSpPr>
            <a:spLocks noGrp="1"/>
          </p:cNvSpPr>
          <p:nvPr>
            <p:ph idx="1"/>
          </p:nvPr>
        </p:nvSpPr>
        <p:spPr/>
        <p:txBody>
          <a:bodyPr>
            <a:normAutofit lnSpcReduction="10000"/>
          </a:bodyPr>
          <a:lstStyle/>
          <a:p>
            <a:r>
              <a:rPr lang="en-US" dirty="0" smtClean="0"/>
              <a:t>A representative LBSN service, one of the most popular OSN sites</a:t>
            </a:r>
          </a:p>
          <a:p>
            <a:pPr lvl="1"/>
            <a:r>
              <a:rPr lang="en-US" dirty="0" smtClean="0"/>
              <a:t>Foursquare app</a:t>
            </a:r>
            <a:r>
              <a:rPr lang="en-US" dirty="0"/>
              <a:t>: customized discovery and recommendation </a:t>
            </a:r>
            <a:r>
              <a:rPr lang="en-US" dirty="0" smtClean="0"/>
              <a:t>engine</a:t>
            </a:r>
          </a:p>
          <a:p>
            <a:pPr lvl="1"/>
            <a:r>
              <a:rPr lang="en-US" dirty="0"/>
              <a:t>Swarm app: </a:t>
            </a:r>
            <a:r>
              <a:rPr lang="en-US" dirty="0" smtClean="0"/>
              <a:t>real</a:t>
            </a:r>
            <a:r>
              <a:rPr lang="en-US" dirty="0"/>
              <a:t>-time location sharing with friends</a:t>
            </a:r>
            <a:endParaRPr lang="en-US" dirty="0" smtClean="0"/>
          </a:p>
          <a:p>
            <a:r>
              <a:rPr lang="en-US" dirty="0" smtClean="0"/>
              <a:t>Supports the cross-site linking function</a:t>
            </a:r>
          </a:p>
          <a:p>
            <a:pPr lvl="1"/>
            <a:r>
              <a:rPr lang="en-US" dirty="0" smtClean="0"/>
              <a:t>A user can link his profile to Facebook/Twitter</a:t>
            </a:r>
          </a:p>
          <a:p>
            <a:r>
              <a:rPr lang="en-US" dirty="0" smtClean="0"/>
              <a:t>Every Foursquare user has a public profile page </a:t>
            </a:r>
            <a:r>
              <a:rPr lang="en-US" sz="2800" u="sng" dirty="0" smtClean="0"/>
              <a:t>(http://</a:t>
            </a:r>
            <a:r>
              <a:rPr lang="en-US" sz="2800" u="sng" dirty="0" err="1" smtClean="0"/>
              <a:t>foursquare.com</a:t>
            </a:r>
            <a:r>
              <a:rPr lang="en-US" sz="2800" u="sng" dirty="0" smtClean="0"/>
              <a:t>/user/ID/)</a:t>
            </a:r>
            <a:endParaRPr lang="en-US" u="sng" dirty="0"/>
          </a:p>
        </p:txBody>
      </p:sp>
      <p:sp>
        <p:nvSpPr>
          <p:cNvPr id="5"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5</a:t>
            </a:fld>
            <a:endParaRPr lang="en-US" b="1" dirty="0">
              <a:solidFill>
                <a:srgbClr val="000000"/>
              </a:solidFill>
            </a:endParaRPr>
          </a:p>
        </p:txBody>
      </p:sp>
      <p:pic>
        <p:nvPicPr>
          <p:cNvPr id="7" name="Picture 6"/>
          <p:cNvPicPr>
            <a:picLocks noChangeAspect="1"/>
          </p:cNvPicPr>
          <p:nvPr/>
        </p:nvPicPr>
        <p:blipFill>
          <a:blip r:embed="rId3"/>
          <a:stretch>
            <a:fillRect/>
          </a:stretch>
        </p:blipFill>
        <p:spPr>
          <a:xfrm>
            <a:off x="7840618" y="2000137"/>
            <a:ext cx="593241" cy="711891"/>
          </a:xfrm>
          <a:prstGeom prst="rect">
            <a:avLst/>
          </a:prstGeom>
        </p:spPr>
      </p:pic>
      <p:pic>
        <p:nvPicPr>
          <p:cNvPr id="8" name="Picture 7"/>
          <p:cNvPicPr>
            <a:picLocks noChangeAspect="1"/>
          </p:cNvPicPr>
          <p:nvPr/>
        </p:nvPicPr>
        <p:blipFill>
          <a:blip r:embed="rId4"/>
          <a:stretch>
            <a:fillRect/>
          </a:stretch>
        </p:blipFill>
        <p:spPr>
          <a:xfrm>
            <a:off x="8336629" y="2000138"/>
            <a:ext cx="668359" cy="668359"/>
          </a:xfrm>
          <a:prstGeom prst="rect">
            <a:avLst/>
          </a:prstGeom>
        </p:spPr>
      </p:pic>
    </p:spTree>
    <p:extLst>
      <p:ext uri="{BB962C8B-B14F-4D97-AF65-F5344CB8AC3E}">
        <p14:creationId xmlns:p14="http://schemas.microsoft.com/office/powerpoint/2010/main" val="3481600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457200" y="1600201"/>
            <a:ext cx="8229600" cy="3835400"/>
          </a:xfrm>
        </p:spPr>
        <p:txBody>
          <a:bodyPr>
            <a:normAutofit fontScale="92500" lnSpcReduction="20000"/>
          </a:bodyPr>
          <a:lstStyle/>
          <a:p>
            <a:r>
              <a:rPr lang="en-US" dirty="0" smtClean="0"/>
              <a:t>Goal: analyze the entire Foursquare user base</a:t>
            </a:r>
          </a:p>
          <a:p>
            <a:pPr lvl="1"/>
            <a:r>
              <a:rPr lang="en-US" dirty="0" smtClean="0"/>
              <a:t>To avoid the disadvantages of biased sampling</a:t>
            </a:r>
          </a:p>
          <a:p>
            <a:r>
              <a:rPr lang="en-US" dirty="0" smtClean="0"/>
              <a:t>Challenge: IP-based rate limiting</a:t>
            </a:r>
          </a:p>
          <a:p>
            <a:pPr lvl="1"/>
            <a:r>
              <a:rPr lang="en-US" dirty="0" smtClean="0"/>
              <a:t>Crowd crawling:100 crawlers around the United States, each crawls one chunk of IDs</a:t>
            </a:r>
          </a:p>
          <a:p>
            <a:r>
              <a:rPr lang="en-US" dirty="0" smtClean="0"/>
              <a:t>Data</a:t>
            </a:r>
          </a:p>
          <a:p>
            <a:pPr lvl="1"/>
            <a:r>
              <a:rPr lang="en-US" dirty="0" smtClean="0"/>
              <a:t>Collected between Jul. 22</a:t>
            </a:r>
            <a:r>
              <a:rPr lang="en-US" baseline="30000" dirty="0" smtClean="0"/>
              <a:t>th</a:t>
            </a:r>
            <a:r>
              <a:rPr lang="en-US" dirty="0" smtClean="0"/>
              <a:t>, 2014 and Jul. 29</a:t>
            </a:r>
            <a:r>
              <a:rPr lang="en-US" baseline="30000" dirty="0" smtClean="0"/>
              <a:t>th</a:t>
            </a:r>
            <a:r>
              <a:rPr lang="en-US" dirty="0" smtClean="0"/>
              <a:t>, 2014</a:t>
            </a:r>
          </a:p>
          <a:p>
            <a:pPr lvl="1"/>
            <a:r>
              <a:rPr lang="en-US" dirty="0" smtClean="0"/>
              <a:t>Public profiles of </a:t>
            </a:r>
            <a:r>
              <a:rPr lang="en-US" u="sng" dirty="0" smtClean="0"/>
              <a:t>51.15</a:t>
            </a:r>
            <a:r>
              <a:rPr lang="en-US" dirty="0" smtClean="0"/>
              <a:t> million Foursquare users</a:t>
            </a:r>
          </a:p>
          <a:p>
            <a:pPr lvl="2"/>
            <a:r>
              <a:rPr lang="en-US" dirty="0" smtClean="0"/>
              <a:t>Almost all (if not all) Foursquare users</a:t>
            </a:r>
          </a:p>
        </p:txBody>
      </p:sp>
      <p:sp>
        <p:nvSpPr>
          <p:cNvPr id="4"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6</a:t>
            </a:fld>
            <a:endParaRPr lang="en-US" b="1"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22394094"/>
              </p:ext>
            </p:extLst>
          </p:nvPr>
        </p:nvGraphicFramePr>
        <p:xfrm>
          <a:off x="948257" y="5435601"/>
          <a:ext cx="7247463" cy="741680"/>
        </p:xfrm>
        <a:graphic>
          <a:graphicData uri="http://schemas.openxmlformats.org/drawingml/2006/table">
            <a:tbl>
              <a:tblPr firstRow="1" bandRow="1">
                <a:tableStyleId>{00A15C55-8517-42AA-B614-E9B94910E393}</a:tableStyleId>
              </a:tblPr>
              <a:tblGrid>
                <a:gridCol w="592667"/>
                <a:gridCol w="1032933"/>
                <a:gridCol w="711200"/>
                <a:gridCol w="1049867"/>
                <a:gridCol w="948267"/>
                <a:gridCol w="1253066"/>
                <a:gridCol w="897476"/>
                <a:gridCol w="761987"/>
              </a:tblGrid>
              <a:tr h="370840">
                <a:tc>
                  <a:txBody>
                    <a:bodyPr/>
                    <a:lstStyle/>
                    <a:p>
                      <a:pPr algn="ctr"/>
                      <a:r>
                        <a:rPr lang="en-US" dirty="0" smtClean="0"/>
                        <a:t>ID</a:t>
                      </a:r>
                      <a:endParaRPr lang="en-US" dirty="0"/>
                    </a:p>
                  </a:txBody>
                  <a:tcPr/>
                </a:tc>
                <a:tc>
                  <a:txBody>
                    <a:bodyPr/>
                    <a:lstStyle/>
                    <a:p>
                      <a:pPr algn="ctr"/>
                      <a:r>
                        <a:rPr lang="en-US" dirty="0" smtClean="0"/>
                        <a:t>Gender</a:t>
                      </a:r>
                      <a:endParaRPr lang="en-US" dirty="0"/>
                    </a:p>
                  </a:txBody>
                  <a:tcPr/>
                </a:tc>
                <a:tc>
                  <a:txBody>
                    <a:bodyPr/>
                    <a:lstStyle/>
                    <a:p>
                      <a:pPr algn="ctr"/>
                      <a:r>
                        <a:rPr lang="en-US" dirty="0" smtClean="0"/>
                        <a:t>Tips</a:t>
                      </a:r>
                      <a:endParaRPr lang="en-US" dirty="0"/>
                    </a:p>
                  </a:txBody>
                  <a:tcPr/>
                </a:tc>
                <a:tc>
                  <a:txBody>
                    <a:bodyPr/>
                    <a:lstStyle/>
                    <a:p>
                      <a:pPr algn="ctr"/>
                      <a:r>
                        <a:rPr lang="en-US" dirty="0" err="1" smtClean="0"/>
                        <a:t>Checkins</a:t>
                      </a:r>
                      <a:endParaRPr lang="en-US" dirty="0"/>
                    </a:p>
                  </a:txBody>
                  <a:tcPr/>
                </a:tc>
                <a:tc>
                  <a:txBody>
                    <a:bodyPr/>
                    <a:lstStyle/>
                    <a:p>
                      <a:pPr algn="ctr"/>
                      <a:r>
                        <a:rPr lang="en-US" dirty="0" smtClean="0"/>
                        <a:t> Friends</a:t>
                      </a:r>
                      <a:endParaRPr lang="en-US" dirty="0"/>
                    </a:p>
                  </a:txBody>
                  <a:tcPr/>
                </a:tc>
                <a:tc>
                  <a:txBody>
                    <a:bodyPr/>
                    <a:lstStyle/>
                    <a:p>
                      <a:pPr algn="ctr"/>
                      <a:r>
                        <a:rPr lang="en-US" dirty="0" smtClean="0"/>
                        <a:t>Facebook</a:t>
                      </a:r>
                      <a:endParaRPr lang="en-US" dirty="0"/>
                    </a:p>
                  </a:txBody>
                  <a:tcPr/>
                </a:tc>
                <a:tc>
                  <a:txBody>
                    <a:bodyPr/>
                    <a:lstStyle/>
                    <a:p>
                      <a:pPr algn="ctr"/>
                      <a:r>
                        <a:rPr lang="en-US" dirty="0" smtClean="0"/>
                        <a:t>Twitter</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123</a:t>
                      </a:r>
                      <a:endParaRPr lang="en-US" dirty="0"/>
                    </a:p>
                  </a:txBody>
                  <a:tcPr/>
                </a:tc>
                <a:tc>
                  <a:txBody>
                    <a:bodyPr/>
                    <a:lstStyle/>
                    <a:p>
                      <a:pPr algn="ctr"/>
                      <a:r>
                        <a:rPr lang="en-US" dirty="0" smtClean="0"/>
                        <a:t>male</a:t>
                      </a:r>
                      <a:endParaRPr lang="en-US" dirty="0"/>
                    </a:p>
                  </a:txBody>
                  <a:tcPr/>
                </a:tc>
                <a:tc>
                  <a:txBody>
                    <a:bodyPr/>
                    <a:lstStyle/>
                    <a:p>
                      <a:pPr algn="ctr"/>
                      <a:r>
                        <a:rPr lang="en-US" dirty="0" smtClean="0"/>
                        <a:t>5</a:t>
                      </a:r>
                      <a:endParaRPr lang="en-US" dirty="0"/>
                    </a:p>
                  </a:txBody>
                  <a:tcPr/>
                </a:tc>
                <a:tc>
                  <a:txBody>
                    <a:bodyPr/>
                    <a:lstStyle/>
                    <a:p>
                      <a:pPr algn="ctr"/>
                      <a:r>
                        <a:rPr lang="en-US" dirty="0" smtClean="0"/>
                        <a:t>28</a:t>
                      </a:r>
                      <a:endParaRPr lang="en-US" dirty="0"/>
                    </a:p>
                  </a:txBody>
                  <a:tcPr/>
                </a:tc>
                <a:tc>
                  <a:txBody>
                    <a:bodyPr/>
                    <a:lstStyle/>
                    <a:p>
                      <a:pPr algn="ctr"/>
                      <a:r>
                        <a:rPr lang="en-US" dirty="0" smtClean="0"/>
                        <a:t>10</a:t>
                      </a:r>
                      <a:endParaRPr lang="en-US" dirty="0"/>
                    </a:p>
                  </a:txBody>
                  <a:tcPr/>
                </a:tc>
                <a:tc>
                  <a:txBody>
                    <a:bodyPr/>
                    <a:lstStyle/>
                    <a:p>
                      <a:pPr algn="ctr"/>
                      <a:r>
                        <a:rPr lang="en-US" dirty="0" smtClean="0"/>
                        <a:t>15576473</a:t>
                      </a:r>
                      <a:endParaRPr lang="en-US" dirty="0"/>
                    </a:p>
                  </a:txBody>
                  <a:tcPr/>
                </a:tc>
                <a:tc>
                  <a:txBody>
                    <a:bodyPr/>
                    <a:lstStyle/>
                    <a:p>
                      <a:pPr algn="ctr"/>
                      <a:r>
                        <a:rPr lang="en-US" dirty="0" err="1" smtClean="0"/>
                        <a:t>eric_c</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val="3874290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Options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4780334"/>
              </p:ext>
            </p:extLst>
          </p:nvPr>
        </p:nvGraphicFramePr>
        <p:xfrm>
          <a:off x="457200" y="1824288"/>
          <a:ext cx="8229600" cy="1981200"/>
        </p:xfrm>
        <a:graphic>
          <a:graphicData uri="http://schemas.openxmlformats.org/drawingml/2006/table">
            <a:tbl>
              <a:tblPr firstRow="1" bandRow="1">
                <a:tableStyleId>{3C2FFA5D-87B4-456A-9821-1D502468CF0F}</a:tableStyleId>
              </a:tblPr>
              <a:tblGrid>
                <a:gridCol w="2057400"/>
                <a:gridCol w="2057400"/>
                <a:gridCol w="2057400"/>
                <a:gridCol w="2057400"/>
              </a:tblGrid>
              <a:tr h="370840">
                <a:tc>
                  <a:txBody>
                    <a:bodyPr/>
                    <a:lstStyle/>
                    <a:p>
                      <a:pPr algn="ctr"/>
                      <a:r>
                        <a:rPr lang="en-US" sz="2000" dirty="0" smtClean="0"/>
                        <a:t>Twitter</a:t>
                      </a:r>
                      <a:endParaRPr lang="en-US" sz="2000" dirty="0"/>
                    </a:p>
                  </a:txBody>
                  <a:tcPr/>
                </a:tc>
                <a:tc>
                  <a:txBody>
                    <a:bodyPr/>
                    <a:lstStyle/>
                    <a:p>
                      <a:pPr algn="ctr"/>
                      <a:r>
                        <a:rPr lang="en-US" sz="2000" dirty="0" smtClean="0"/>
                        <a:t>Facebook</a:t>
                      </a:r>
                      <a:endParaRPr lang="en-US" sz="2000" dirty="0"/>
                    </a:p>
                  </a:txBody>
                  <a:tcPr/>
                </a:tc>
                <a:tc>
                  <a:txBody>
                    <a:bodyPr/>
                    <a:lstStyle/>
                    <a:p>
                      <a:pPr algn="ctr"/>
                      <a:r>
                        <a:rPr lang="en-US" sz="2000" dirty="0" smtClean="0"/>
                        <a:t>Linking Option</a:t>
                      </a:r>
                      <a:endParaRPr lang="en-US" sz="2000" dirty="0"/>
                    </a:p>
                  </a:txBody>
                  <a:tcPr/>
                </a:tc>
                <a:tc>
                  <a:txBody>
                    <a:bodyPr/>
                    <a:lstStyle/>
                    <a:p>
                      <a:pPr algn="ctr"/>
                      <a:r>
                        <a:rPr lang="en-US" sz="2000" dirty="0" smtClean="0"/>
                        <a:t>Percentage</a:t>
                      </a:r>
                      <a:endParaRPr lang="en-US" sz="2000" dirty="0"/>
                    </a:p>
                  </a:txBody>
                  <a:tcPr/>
                </a:tc>
              </a:tr>
              <a:tr h="370840">
                <a:tc>
                  <a:txBody>
                    <a:bodyPr/>
                    <a:lstStyle/>
                    <a:p>
                      <a:pPr algn="ctr"/>
                      <a:r>
                        <a:rPr lang="en-US" sz="2000" dirty="0" smtClean="0"/>
                        <a:t>Yes</a:t>
                      </a:r>
                      <a:endParaRPr lang="en-US" sz="2000" dirty="0"/>
                    </a:p>
                  </a:txBody>
                  <a:tcPr/>
                </a:tc>
                <a:tc>
                  <a:txBody>
                    <a:bodyPr/>
                    <a:lstStyle/>
                    <a:p>
                      <a:pPr algn="ctr"/>
                      <a:r>
                        <a:rPr lang="en-US" sz="2000" dirty="0" smtClean="0"/>
                        <a:t>No</a:t>
                      </a:r>
                      <a:endParaRPr lang="en-US" sz="2000" dirty="0"/>
                    </a:p>
                  </a:txBody>
                  <a:tcPr/>
                </a:tc>
                <a:tc>
                  <a:txBody>
                    <a:bodyPr/>
                    <a:lstStyle/>
                    <a:p>
                      <a:pPr algn="ctr"/>
                      <a:r>
                        <a:rPr lang="en-US" sz="2000" dirty="0" smtClean="0"/>
                        <a:t>TW only</a:t>
                      </a:r>
                      <a:endParaRPr lang="en-US" sz="2000" dirty="0"/>
                    </a:p>
                  </a:txBody>
                  <a:tcPr/>
                </a:tc>
                <a:tc>
                  <a:txBody>
                    <a:bodyPr/>
                    <a:lstStyle/>
                    <a:p>
                      <a:pPr algn="ctr"/>
                      <a:r>
                        <a:rPr lang="en-US" sz="2000" dirty="0" smtClean="0"/>
                        <a:t>3.82%</a:t>
                      </a:r>
                      <a:endParaRPr lang="en-US" sz="2000" dirty="0"/>
                    </a:p>
                  </a:txBody>
                  <a:tcPr/>
                </a:tc>
              </a:tr>
              <a:tr h="370840">
                <a:tc>
                  <a:txBody>
                    <a:bodyPr/>
                    <a:lstStyle/>
                    <a:p>
                      <a:pPr algn="ctr"/>
                      <a:r>
                        <a:rPr lang="en-US" sz="2000" dirty="0" smtClean="0"/>
                        <a:t>No</a:t>
                      </a:r>
                      <a:endParaRPr lang="en-US" sz="2000" dirty="0"/>
                    </a:p>
                  </a:txBody>
                  <a:tcPr/>
                </a:tc>
                <a:tc>
                  <a:txBody>
                    <a:bodyPr/>
                    <a:lstStyle/>
                    <a:p>
                      <a:pPr algn="ctr"/>
                      <a:r>
                        <a:rPr lang="en-US" sz="2000" dirty="0" smtClean="0"/>
                        <a:t>Yes</a:t>
                      </a:r>
                      <a:endParaRPr lang="en-US" sz="2000" dirty="0"/>
                    </a:p>
                  </a:txBody>
                  <a:tcPr/>
                </a:tc>
                <a:tc>
                  <a:txBody>
                    <a:bodyPr/>
                    <a:lstStyle/>
                    <a:p>
                      <a:pPr algn="ctr"/>
                      <a:r>
                        <a:rPr lang="en-US" sz="2000" dirty="0" smtClean="0"/>
                        <a:t>FB only</a:t>
                      </a:r>
                      <a:endParaRPr lang="en-US" sz="2000" dirty="0"/>
                    </a:p>
                  </a:txBody>
                  <a:tcPr/>
                </a:tc>
                <a:tc>
                  <a:txBody>
                    <a:bodyPr/>
                    <a:lstStyle/>
                    <a:p>
                      <a:pPr algn="ctr"/>
                      <a:r>
                        <a:rPr lang="en-US" sz="2000" dirty="0" smtClean="0"/>
                        <a:t>44.19%</a:t>
                      </a:r>
                      <a:endParaRPr lang="en-US" sz="2000" dirty="0"/>
                    </a:p>
                  </a:txBody>
                  <a:tcPr/>
                </a:tc>
              </a:tr>
              <a:tr h="370840">
                <a:tc>
                  <a:txBody>
                    <a:bodyPr/>
                    <a:lstStyle/>
                    <a:p>
                      <a:pPr algn="ctr"/>
                      <a:r>
                        <a:rPr lang="en-US" sz="2000" dirty="0" smtClean="0"/>
                        <a:t>Yes</a:t>
                      </a:r>
                      <a:endParaRPr lang="en-US" sz="2000" dirty="0"/>
                    </a:p>
                  </a:txBody>
                  <a:tcPr/>
                </a:tc>
                <a:tc>
                  <a:txBody>
                    <a:bodyPr/>
                    <a:lstStyle/>
                    <a:p>
                      <a:pPr algn="ctr"/>
                      <a:r>
                        <a:rPr lang="en-US" sz="2000" dirty="0" smtClean="0"/>
                        <a:t>Yes</a:t>
                      </a:r>
                      <a:endParaRPr lang="en-US" sz="2000" dirty="0"/>
                    </a:p>
                  </a:txBody>
                  <a:tcPr/>
                </a:tc>
                <a:tc>
                  <a:txBody>
                    <a:bodyPr/>
                    <a:lstStyle/>
                    <a:p>
                      <a:pPr algn="ctr"/>
                      <a:r>
                        <a:rPr lang="en-US" sz="2000" dirty="0" smtClean="0"/>
                        <a:t>FB+TW</a:t>
                      </a:r>
                      <a:endParaRPr lang="en-US" sz="2000" dirty="0"/>
                    </a:p>
                  </a:txBody>
                  <a:tcPr/>
                </a:tc>
                <a:tc>
                  <a:txBody>
                    <a:bodyPr/>
                    <a:lstStyle/>
                    <a:p>
                      <a:pPr algn="ctr"/>
                      <a:r>
                        <a:rPr lang="en-US" sz="2000" dirty="0" smtClean="0"/>
                        <a:t>11.96%</a:t>
                      </a:r>
                      <a:endParaRPr lang="en-US" sz="2000" dirty="0"/>
                    </a:p>
                  </a:txBody>
                  <a:tcPr/>
                </a:tc>
              </a:tr>
              <a:tr h="370840">
                <a:tc>
                  <a:txBody>
                    <a:bodyPr/>
                    <a:lstStyle/>
                    <a:p>
                      <a:pPr algn="ctr"/>
                      <a:r>
                        <a:rPr lang="en-US" sz="2000" dirty="0" smtClean="0"/>
                        <a:t>No</a:t>
                      </a:r>
                      <a:endParaRPr lang="en-US" sz="2000" dirty="0"/>
                    </a:p>
                  </a:txBody>
                  <a:tcPr/>
                </a:tc>
                <a:tc>
                  <a:txBody>
                    <a:bodyPr/>
                    <a:lstStyle/>
                    <a:p>
                      <a:pPr algn="ctr"/>
                      <a:r>
                        <a:rPr lang="en-US" sz="2000" dirty="0" smtClean="0"/>
                        <a:t>No</a:t>
                      </a:r>
                      <a:endParaRPr lang="en-US" sz="2000" dirty="0"/>
                    </a:p>
                  </a:txBody>
                  <a:tcPr/>
                </a:tc>
                <a:tc>
                  <a:txBody>
                    <a:bodyPr/>
                    <a:lstStyle/>
                    <a:p>
                      <a:pPr algn="ctr"/>
                      <a:r>
                        <a:rPr lang="en-US" sz="2000" dirty="0" smtClean="0"/>
                        <a:t>Neither</a:t>
                      </a:r>
                      <a:endParaRPr lang="en-US" sz="2000" dirty="0"/>
                    </a:p>
                  </a:txBody>
                  <a:tcPr/>
                </a:tc>
                <a:tc>
                  <a:txBody>
                    <a:bodyPr/>
                    <a:lstStyle/>
                    <a:p>
                      <a:pPr algn="ctr"/>
                      <a:r>
                        <a:rPr lang="en-US" sz="2000" dirty="0" smtClean="0"/>
                        <a:t>40.03%</a:t>
                      </a:r>
                      <a:endParaRPr lang="en-US" sz="2000" dirty="0"/>
                    </a:p>
                  </a:txBody>
                  <a:tcPr/>
                </a:tc>
              </a:tr>
            </a:tbl>
          </a:graphicData>
        </a:graphic>
      </p:graphicFrame>
      <p:sp>
        <p:nvSpPr>
          <p:cNvPr id="5" name="TextBox 4"/>
          <p:cNvSpPr txBox="1"/>
          <p:nvPr/>
        </p:nvSpPr>
        <p:spPr>
          <a:xfrm>
            <a:off x="457201" y="4357487"/>
            <a:ext cx="8229600" cy="1569660"/>
          </a:xfrm>
          <a:prstGeom prst="rect">
            <a:avLst/>
          </a:prstGeom>
          <a:noFill/>
        </p:spPr>
        <p:txBody>
          <a:bodyPr wrap="square" rtlCol="0">
            <a:spAutoFit/>
          </a:bodyPr>
          <a:lstStyle/>
          <a:p>
            <a:pPr marL="342900" indent="-342900">
              <a:buFont typeface="Arial"/>
              <a:buChar char="•"/>
            </a:pPr>
            <a:r>
              <a:rPr lang="en-US" sz="2400" dirty="0" smtClean="0"/>
              <a:t>About 60% Foursquare users have enabled the cross-site linking function</a:t>
            </a:r>
          </a:p>
          <a:p>
            <a:pPr marL="342900" indent="-342900">
              <a:buFont typeface="Arial"/>
              <a:buChar char="•"/>
            </a:pPr>
            <a:r>
              <a:rPr lang="en-US" sz="2400" dirty="0" smtClean="0"/>
              <a:t>56.15% users have added their Facebook accounts</a:t>
            </a:r>
          </a:p>
          <a:p>
            <a:pPr marL="342900" indent="-342900">
              <a:buFont typeface="Arial"/>
              <a:buChar char="•"/>
            </a:pPr>
            <a:r>
              <a:rPr lang="en-US" sz="2400" dirty="0" smtClean="0"/>
              <a:t>15.78% users have added their Twitter accounts</a:t>
            </a:r>
            <a:endParaRPr lang="en-US" sz="2400" dirty="0"/>
          </a:p>
        </p:txBody>
      </p:sp>
      <p:sp>
        <p:nvSpPr>
          <p:cNvPr id="6" name="TextBox 5"/>
          <p:cNvSpPr txBox="1"/>
          <p:nvPr/>
        </p:nvSpPr>
        <p:spPr>
          <a:xfrm>
            <a:off x="944312" y="6144496"/>
            <a:ext cx="7584127" cy="400110"/>
          </a:xfrm>
          <a:prstGeom prst="rect">
            <a:avLst/>
          </a:prstGeom>
          <a:noFill/>
        </p:spPr>
        <p:txBody>
          <a:bodyPr wrap="none" rtlCol="0">
            <a:spAutoFit/>
          </a:bodyPr>
          <a:lstStyle/>
          <a:p>
            <a:r>
              <a:rPr lang="en-US" sz="2000" b="1" dirty="0" smtClean="0">
                <a:solidFill>
                  <a:srgbClr val="FF0000"/>
                </a:solidFill>
              </a:rPr>
              <a:t>The cross-site linking function is widely used among Foursquare users</a:t>
            </a:r>
            <a:endParaRPr lang="en-US" sz="2000" b="1" dirty="0">
              <a:solidFill>
                <a:srgbClr val="FF0000"/>
              </a:solidFill>
            </a:endParaRPr>
          </a:p>
        </p:txBody>
      </p:sp>
      <p:sp>
        <p:nvSpPr>
          <p:cNvPr id="7"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7</a:t>
            </a:fld>
            <a:endParaRPr lang="en-US" b="1" dirty="0">
              <a:solidFill>
                <a:srgbClr val="000000"/>
              </a:solidFill>
            </a:endParaRPr>
          </a:p>
        </p:txBody>
      </p:sp>
      <p:sp>
        <p:nvSpPr>
          <p:cNvPr id="3" name="TextBox 2"/>
          <p:cNvSpPr txBox="1"/>
          <p:nvPr/>
        </p:nvSpPr>
        <p:spPr>
          <a:xfrm>
            <a:off x="2203696" y="1449199"/>
            <a:ext cx="4698722" cy="400110"/>
          </a:xfrm>
          <a:prstGeom prst="rect">
            <a:avLst/>
          </a:prstGeom>
          <a:noFill/>
        </p:spPr>
        <p:txBody>
          <a:bodyPr wrap="none" rtlCol="0">
            <a:spAutoFit/>
          </a:bodyPr>
          <a:lstStyle/>
          <a:p>
            <a:r>
              <a:rPr lang="en-US" sz="2000" b="1" dirty="0" smtClean="0"/>
              <a:t>Percentage Distribution of Linking Options</a:t>
            </a:r>
            <a:endParaRPr lang="en-US" sz="2000" b="1" dirty="0"/>
          </a:p>
        </p:txBody>
      </p:sp>
    </p:spTree>
    <p:extLst>
      <p:ext uri="{BB962C8B-B14F-4D97-AF65-F5344CB8AC3E}">
        <p14:creationId xmlns:p14="http://schemas.microsoft.com/office/powerpoint/2010/main" val="4054957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Group-based Analysis: Gender</a:t>
            </a:r>
            <a:endParaRPr lang="en-US" dirty="0"/>
          </a:p>
        </p:txBody>
      </p:sp>
      <p:pic>
        <p:nvPicPr>
          <p:cNvPr id="8" name="Content Placeholder 7"/>
          <p:cNvPicPr>
            <a:picLocks noGrp="1" noChangeAspect="1"/>
          </p:cNvPicPr>
          <p:nvPr>
            <p:ph idx="1"/>
          </p:nvPr>
        </p:nvPicPr>
        <p:blipFill>
          <a:blip r:embed="rId3"/>
          <a:srcRect l="-19949" r="-19949"/>
          <a:stretch>
            <a:fillRect/>
          </a:stretch>
        </p:blipFill>
        <p:spPr>
          <a:xfrm>
            <a:off x="-100251" y="1779880"/>
            <a:ext cx="6791248" cy="3734925"/>
          </a:xfrm>
        </p:spPr>
      </p:pic>
      <p:sp>
        <p:nvSpPr>
          <p:cNvPr id="9" name="TextBox 8"/>
          <p:cNvSpPr txBox="1"/>
          <p:nvPr/>
        </p:nvSpPr>
        <p:spPr>
          <a:xfrm>
            <a:off x="1660695" y="5725507"/>
            <a:ext cx="6024091" cy="646331"/>
          </a:xfrm>
          <a:prstGeom prst="rect">
            <a:avLst/>
          </a:prstGeom>
          <a:noFill/>
        </p:spPr>
        <p:txBody>
          <a:bodyPr wrap="square" rtlCol="0">
            <a:spAutoFit/>
          </a:bodyPr>
          <a:lstStyle/>
          <a:p>
            <a:r>
              <a:rPr lang="en-US" dirty="0" smtClean="0"/>
              <a:t>Very little difference between male users and female users in terms of the distribution of linking options</a:t>
            </a:r>
            <a:endParaRPr lang="en-US" dirty="0"/>
          </a:p>
        </p:txBody>
      </p:sp>
      <p:sp>
        <p:nvSpPr>
          <p:cNvPr id="10" name="TextBox 9"/>
          <p:cNvSpPr txBox="1"/>
          <p:nvPr/>
        </p:nvSpPr>
        <p:spPr>
          <a:xfrm>
            <a:off x="6213550" y="3020932"/>
            <a:ext cx="2685351" cy="1323439"/>
          </a:xfrm>
          <a:prstGeom prst="rect">
            <a:avLst/>
          </a:prstGeom>
          <a:noFill/>
        </p:spPr>
        <p:txBody>
          <a:bodyPr wrap="none" rtlCol="0">
            <a:spAutoFit/>
          </a:bodyPr>
          <a:lstStyle/>
          <a:p>
            <a:r>
              <a:rPr lang="en-US" sz="2000" b="1" dirty="0" smtClean="0">
                <a:solidFill>
                  <a:srgbClr val="000000"/>
                </a:solidFill>
              </a:rPr>
              <a:t>Gender </a:t>
            </a:r>
            <a:r>
              <a:rPr lang="en-US" sz="2000" b="1" dirty="0">
                <a:solidFill>
                  <a:srgbClr val="000000"/>
                </a:solidFill>
              </a:rPr>
              <a:t>o</a:t>
            </a:r>
            <a:r>
              <a:rPr lang="en-US" sz="2000" b="1" dirty="0" smtClean="0">
                <a:solidFill>
                  <a:srgbClr val="000000"/>
                </a:solidFill>
              </a:rPr>
              <a:t>ptions:</a:t>
            </a:r>
          </a:p>
          <a:p>
            <a:pPr marL="285750" indent="-285750">
              <a:buFont typeface="Wingdings" charset="2"/>
              <a:buChar char="q"/>
            </a:pPr>
            <a:r>
              <a:rPr lang="en-US" sz="2000" dirty="0" smtClean="0"/>
              <a:t>51.52% Male</a:t>
            </a:r>
          </a:p>
          <a:p>
            <a:pPr marL="285750" indent="-285750">
              <a:buFont typeface="Wingdings" charset="2"/>
              <a:buChar char="q"/>
            </a:pPr>
            <a:r>
              <a:rPr lang="en-US" sz="2000" dirty="0" smtClean="0"/>
              <a:t>42.92% Female</a:t>
            </a:r>
          </a:p>
          <a:p>
            <a:pPr marL="285750" indent="-285750">
              <a:buFont typeface="Wingdings" charset="2"/>
              <a:buChar char="q"/>
            </a:pPr>
            <a:r>
              <a:rPr lang="en-US" sz="2000" dirty="0" smtClean="0"/>
              <a:t>5.56% Rather not say</a:t>
            </a:r>
            <a:endParaRPr lang="en-US" sz="2000" dirty="0"/>
          </a:p>
        </p:txBody>
      </p:sp>
      <p:sp>
        <p:nvSpPr>
          <p:cNvPr id="11"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8</a:t>
            </a:fld>
            <a:endParaRPr lang="en-US" b="1" dirty="0">
              <a:solidFill>
                <a:srgbClr val="000000"/>
              </a:solidFill>
            </a:endParaRPr>
          </a:p>
        </p:txBody>
      </p:sp>
      <p:pic>
        <p:nvPicPr>
          <p:cNvPr id="4" name="Picture 3"/>
          <p:cNvPicPr>
            <a:picLocks noChangeAspect="1"/>
          </p:cNvPicPr>
          <p:nvPr/>
        </p:nvPicPr>
        <p:blipFill>
          <a:blip r:embed="rId4"/>
          <a:stretch>
            <a:fillRect/>
          </a:stretch>
        </p:blipFill>
        <p:spPr>
          <a:xfrm>
            <a:off x="6397350" y="2106700"/>
            <a:ext cx="1272082" cy="954062"/>
          </a:xfrm>
          <a:prstGeom prst="rect">
            <a:avLst/>
          </a:prstGeom>
        </p:spPr>
      </p:pic>
    </p:spTree>
    <p:extLst>
      <p:ext uri="{BB962C8B-B14F-4D97-AF65-F5344CB8AC3E}">
        <p14:creationId xmlns:p14="http://schemas.microsoft.com/office/powerpoint/2010/main" val="3345854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Group-based Analysis: Country</a:t>
            </a:r>
            <a:endParaRPr lang="en-US" dirty="0"/>
          </a:p>
        </p:txBody>
      </p:sp>
      <p:pic>
        <p:nvPicPr>
          <p:cNvPr id="4" name="Content Placeholder 3"/>
          <p:cNvPicPr>
            <a:picLocks noGrp="1" noChangeAspect="1"/>
          </p:cNvPicPr>
          <p:nvPr>
            <p:ph idx="1"/>
          </p:nvPr>
        </p:nvPicPr>
        <p:blipFill>
          <a:blip r:embed="rId3"/>
          <a:srcRect l="-19949" r="-19949"/>
          <a:stretch>
            <a:fillRect/>
          </a:stretch>
        </p:blipFill>
        <p:spPr>
          <a:xfrm>
            <a:off x="-1200" y="1239880"/>
            <a:ext cx="7095910" cy="3902477"/>
          </a:xfrm>
        </p:spPr>
      </p:pic>
      <p:sp>
        <p:nvSpPr>
          <p:cNvPr id="6" name="TextBox 5"/>
          <p:cNvSpPr txBox="1"/>
          <p:nvPr/>
        </p:nvSpPr>
        <p:spPr>
          <a:xfrm>
            <a:off x="6620935" y="2539994"/>
            <a:ext cx="2777067" cy="1785104"/>
          </a:xfrm>
          <a:prstGeom prst="rect">
            <a:avLst/>
          </a:prstGeom>
          <a:noFill/>
        </p:spPr>
        <p:txBody>
          <a:bodyPr wrap="square" rtlCol="0">
            <a:spAutoFit/>
          </a:bodyPr>
          <a:lstStyle/>
          <a:p>
            <a:r>
              <a:rPr lang="en-US" sz="2000" b="1" dirty="0"/>
              <a:t>Top four countries: </a:t>
            </a:r>
            <a:endParaRPr lang="en-US" sz="2000" b="1" dirty="0" smtClean="0"/>
          </a:p>
          <a:p>
            <a:pPr marL="285750" indent="-285750">
              <a:buFont typeface="Wingdings" charset="2"/>
              <a:buChar char="q"/>
            </a:pPr>
            <a:r>
              <a:rPr lang="en-US" dirty="0" smtClean="0"/>
              <a:t>USA </a:t>
            </a:r>
            <a:r>
              <a:rPr lang="en-US" dirty="0"/>
              <a:t>(27.61%</a:t>
            </a:r>
            <a:r>
              <a:rPr lang="en-US" dirty="0" smtClean="0"/>
              <a:t>)</a:t>
            </a:r>
            <a:endParaRPr lang="en-US" dirty="0"/>
          </a:p>
          <a:p>
            <a:pPr marL="285750" indent="-285750">
              <a:buFont typeface="Wingdings" charset="2"/>
              <a:buChar char="q"/>
            </a:pPr>
            <a:r>
              <a:rPr lang="en-US" dirty="0" smtClean="0"/>
              <a:t>Turkey </a:t>
            </a:r>
            <a:r>
              <a:rPr lang="en-US" dirty="0"/>
              <a:t>(9.49%</a:t>
            </a:r>
            <a:r>
              <a:rPr lang="en-US" dirty="0" smtClean="0"/>
              <a:t>)</a:t>
            </a:r>
          </a:p>
          <a:p>
            <a:pPr marL="285750" indent="-285750">
              <a:buFont typeface="Wingdings" charset="2"/>
              <a:buChar char="q"/>
            </a:pPr>
            <a:r>
              <a:rPr lang="en-US" dirty="0" smtClean="0"/>
              <a:t>Indonesia </a:t>
            </a:r>
            <a:r>
              <a:rPr lang="en-US" dirty="0"/>
              <a:t>(8.17%</a:t>
            </a:r>
            <a:r>
              <a:rPr lang="en-US" dirty="0" smtClean="0"/>
              <a:t>)</a:t>
            </a:r>
            <a:endParaRPr lang="en-US" dirty="0"/>
          </a:p>
          <a:p>
            <a:pPr marL="285750" indent="-285750">
              <a:buFont typeface="Wingdings" charset="2"/>
              <a:buChar char="q"/>
            </a:pPr>
            <a:r>
              <a:rPr lang="en-US" dirty="0" smtClean="0"/>
              <a:t>Brazil </a:t>
            </a:r>
            <a:r>
              <a:rPr lang="en-US" dirty="0"/>
              <a:t>(7.04%)</a:t>
            </a:r>
          </a:p>
          <a:p>
            <a:endParaRPr lang="en-US" dirty="0"/>
          </a:p>
        </p:txBody>
      </p:sp>
      <p:sp>
        <p:nvSpPr>
          <p:cNvPr id="7" name="Slide Number Placeholder 3"/>
          <p:cNvSpPr>
            <a:spLocks noGrp="1"/>
          </p:cNvSpPr>
          <p:nvPr>
            <p:ph type="sldNum" sz="quarter" idx="12"/>
          </p:nvPr>
        </p:nvSpPr>
        <p:spPr>
          <a:xfrm>
            <a:off x="6553200" y="6356350"/>
            <a:ext cx="2133600" cy="365125"/>
          </a:xfrm>
        </p:spPr>
        <p:txBody>
          <a:bodyPr/>
          <a:lstStyle/>
          <a:p>
            <a:fld id="{88D914D8-A6A9-DF4C-A34D-E5EAC5883DFE}" type="slidenum">
              <a:rPr lang="en-US" b="1" smtClean="0">
                <a:solidFill>
                  <a:srgbClr val="000000"/>
                </a:solidFill>
              </a:rPr>
              <a:t>9</a:t>
            </a:fld>
            <a:endParaRPr lang="en-US" b="1"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20343087"/>
              </p:ext>
            </p:extLst>
          </p:nvPr>
        </p:nvGraphicFramePr>
        <p:xfrm>
          <a:off x="1069977" y="5598369"/>
          <a:ext cx="7033890" cy="768731"/>
        </p:xfrm>
        <a:graphic>
          <a:graphicData uri="http://schemas.openxmlformats.org/drawingml/2006/table">
            <a:tbl>
              <a:tblPr firstRow="1" bandRow="1">
                <a:tableStyleId>{3C2FFA5D-87B4-456A-9821-1D502468CF0F}</a:tableStyleId>
              </a:tblPr>
              <a:tblGrid>
                <a:gridCol w="1406778"/>
                <a:gridCol w="1406778"/>
                <a:gridCol w="1406778"/>
                <a:gridCol w="1406778"/>
                <a:gridCol w="1406778"/>
              </a:tblGrid>
              <a:tr h="390758">
                <a:tc>
                  <a:txBody>
                    <a:bodyPr/>
                    <a:lstStyle/>
                    <a:p>
                      <a:pPr algn="ctr"/>
                      <a:r>
                        <a:rPr lang="en-US" dirty="0" smtClean="0"/>
                        <a:t>Country</a:t>
                      </a:r>
                      <a:endParaRPr lang="en-US" dirty="0"/>
                    </a:p>
                  </a:txBody>
                  <a:tcPr/>
                </a:tc>
                <a:tc>
                  <a:txBody>
                    <a:bodyPr/>
                    <a:lstStyle/>
                    <a:p>
                      <a:pPr algn="ctr"/>
                      <a:r>
                        <a:rPr lang="en-US" dirty="0" smtClean="0"/>
                        <a:t>BRA</a:t>
                      </a:r>
                      <a:endParaRPr lang="en-US" dirty="0"/>
                    </a:p>
                  </a:txBody>
                  <a:tcPr/>
                </a:tc>
                <a:tc>
                  <a:txBody>
                    <a:bodyPr/>
                    <a:lstStyle/>
                    <a:p>
                      <a:pPr algn="ctr"/>
                      <a:r>
                        <a:rPr lang="en-US" dirty="0" smtClean="0"/>
                        <a:t>IDN</a:t>
                      </a:r>
                      <a:endParaRPr lang="en-US" dirty="0"/>
                    </a:p>
                  </a:txBody>
                  <a:tcPr/>
                </a:tc>
                <a:tc>
                  <a:txBody>
                    <a:bodyPr/>
                    <a:lstStyle/>
                    <a:p>
                      <a:pPr algn="ctr"/>
                      <a:r>
                        <a:rPr lang="en-US" dirty="0" smtClean="0"/>
                        <a:t>TUR</a:t>
                      </a:r>
                      <a:endParaRPr lang="en-US" dirty="0"/>
                    </a:p>
                  </a:txBody>
                  <a:tcPr/>
                </a:tc>
                <a:tc>
                  <a:txBody>
                    <a:bodyPr/>
                    <a:lstStyle/>
                    <a:p>
                      <a:pPr algn="ctr"/>
                      <a:r>
                        <a:rPr lang="en-US" dirty="0" smtClean="0"/>
                        <a:t>USA</a:t>
                      </a:r>
                      <a:endParaRPr lang="en-US" dirty="0"/>
                    </a:p>
                  </a:txBody>
                  <a:tcPr/>
                </a:tc>
              </a:tr>
              <a:tr h="377973">
                <a:tc>
                  <a:txBody>
                    <a:bodyPr/>
                    <a:lstStyle/>
                    <a:p>
                      <a:pPr algn="ctr"/>
                      <a:r>
                        <a:rPr lang="en-US" dirty="0" smtClean="0"/>
                        <a:t>Percentage</a:t>
                      </a:r>
                      <a:endParaRPr lang="en-US" dirty="0"/>
                    </a:p>
                  </a:txBody>
                  <a:tcPr/>
                </a:tc>
                <a:tc>
                  <a:txBody>
                    <a:bodyPr/>
                    <a:lstStyle/>
                    <a:p>
                      <a:pPr algn="ctr"/>
                      <a:r>
                        <a:rPr lang="en-US" dirty="0" smtClean="0"/>
                        <a:t>82.25%</a:t>
                      </a:r>
                      <a:endParaRPr lang="en-US" dirty="0"/>
                    </a:p>
                  </a:txBody>
                  <a:tcPr/>
                </a:tc>
                <a:tc>
                  <a:txBody>
                    <a:bodyPr/>
                    <a:lstStyle/>
                    <a:p>
                      <a:pPr algn="ctr"/>
                      <a:r>
                        <a:rPr lang="en-US" dirty="0" smtClean="0"/>
                        <a:t>50.51%</a:t>
                      </a:r>
                      <a:endParaRPr lang="en-US" dirty="0"/>
                    </a:p>
                  </a:txBody>
                  <a:tcPr/>
                </a:tc>
                <a:tc>
                  <a:txBody>
                    <a:bodyPr/>
                    <a:lstStyle/>
                    <a:p>
                      <a:pPr algn="ctr"/>
                      <a:r>
                        <a:rPr lang="en-US" dirty="0" smtClean="0"/>
                        <a:t>80.33%</a:t>
                      </a:r>
                      <a:endParaRPr lang="en-US" dirty="0"/>
                    </a:p>
                  </a:txBody>
                  <a:tcPr/>
                </a:tc>
                <a:tc>
                  <a:txBody>
                    <a:bodyPr/>
                    <a:lstStyle/>
                    <a:p>
                      <a:pPr algn="ctr"/>
                      <a:r>
                        <a:rPr lang="en-US" dirty="0" smtClean="0"/>
                        <a:t>50.33%</a:t>
                      </a:r>
                      <a:endParaRPr lang="en-US" dirty="0"/>
                    </a:p>
                  </a:txBody>
                  <a:tcPr/>
                </a:tc>
              </a:tr>
            </a:tbl>
          </a:graphicData>
        </a:graphic>
      </p:graphicFrame>
      <p:sp>
        <p:nvSpPr>
          <p:cNvPr id="9" name="TextBox 8"/>
          <p:cNvSpPr txBox="1"/>
          <p:nvPr/>
        </p:nvSpPr>
        <p:spPr>
          <a:xfrm>
            <a:off x="1704316" y="5229823"/>
            <a:ext cx="6817273" cy="677108"/>
          </a:xfrm>
          <a:prstGeom prst="rect">
            <a:avLst/>
          </a:prstGeom>
          <a:noFill/>
        </p:spPr>
        <p:txBody>
          <a:bodyPr wrap="square" rtlCol="0">
            <a:spAutoFit/>
          </a:bodyPr>
          <a:lstStyle/>
          <a:p>
            <a:r>
              <a:rPr lang="en-US" sz="2000" b="1" dirty="0" smtClean="0"/>
              <a:t>Percentage of </a:t>
            </a:r>
            <a:r>
              <a:rPr lang="en-US" sz="2000" b="1" dirty="0"/>
              <a:t>users that have </a:t>
            </a:r>
            <a:r>
              <a:rPr lang="en-US" sz="2000" b="1" u="sng" dirty="0"/>
              <a:t>enabled</a:t>
            </a:r>
            <a:r>
              <a:rPr lang="en-US" sz="2000" b="1" dirty="0"/>
              <a:t> cross-site linking</a:t>
            </a:r>
          </a:p>
          <a:p>
            <a:endParaRPr lang="en-US" dirty="0"/>
          </a:p>
        </p:txBody>
      </p:sp>
    </p:spTree>
    <p:extLst>
      <p:ext uri="{BB962C8B-B14F-4D97-AF65-F5344CB8AC3E}">
        <p14:creationId xmlns:p14="http://schemas.microsoft.com/office/powerpoint/2010/main" val="881097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3782</TotalTime>
  <Words>1556</Words>
  <Application>Microsoft Macintosh PowerPoint</Application>
  <PresentationFormat>On-screen Show (4:3)</PresentationFormat>
  <Paragraphs>326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Understanding Cross-site Linking in Online Social Networks</vt:lpstr>
      <vt:lpstr>Motivation</vt:lpstr>
      <vt:lpstr>The Cross-site Linking Function</vt:lpstr>
      <vt:lpstr>Cross-site Linking: Advantages</vt:lpstr>
      <vt:lpstr>Why Foursquare?</vt:lpstr>
      <vt:lpstr>Data Collection</vt:lpstr>
      <vt:lpstr>Linking Options</vt:lpstr>
      <vt:lpstr>Group-based Analysis: Gender</vt:lpstr>
      <vt:lpstr>Group-based Analysis: Country</vt:lpstr>
      <vt:lpstr>Group-based Analysis: Activity</vt:lpstr>
      <vt:lpstr>Group-based Analysis: Activity (cont.)</vt:lpstr>
      <vt:lpstr>Behavioral Difference among Users with Different Linking Options </vt:lpstr>
      <vt:lpstr>User Privacy Concerns &amp; Cross-site Linking</vt:lpstr>
      <vt:lpstr>User Privacy Concerns &amp; Cross-site Linking (cont.)</vt:lpstr>
      <vt:lpstr>Cross-site Information Consistency</vt:lpstr>
      <vt:lpstr>Cross-site Information Aggregation</vt:lpstr>
      <vt:lpstr>Gender-based Analysis of Twitter</vt:lpstr>
      <vt:lpstr>Gender-based Analysis of Twitter (cont.)</vt:lpstr>
      <vt:lpstr>Related Work</vt:lpstr>
      <vt:lpstr>Conclusion</vt:lpstr>
      <vt:lpstr>Future Work</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dc:creator>
  <cp:lastModifiedBy>Yang Chen</cp:lastModifiedBy>
  <cp:revision>185</cp:revision>
  <dcterms:created xsi:type="dcterms:W3CDTF">2014-08-07T03:03:31Z</dcterms:created>
  <dcterms:modified xsi:type="dcterms:W3CDTF">2014-08-27T18:03:22Z</dcterms:modified>
</cp:coreProperties>
</file>